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rels" ContentType="application/vnd.openxmlformats-package.relationships+xml"/>
  <Default Extension="tiff" ContentType="image/tiff"/>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58" r:id="rId4"/>
    <p:sldId id="263" r:id="rId5"/>
    <p:sldId id="262" r:id="rId6"/>
    <p:sldId id="264" r:id="rId7"/>
    <p:sldId id="267" r:id="rId8"/>
    <p:sldId id="270" r:id="rId9"/>
    <p:sldId id="27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11"/>
    <p:restoredTop sz="94663"/>
  </p:normalViewPr>
  <p:slideViewPr>
    <p:cSldViewPr snapToGrid="0" snapToObjects="1">
      <p:cViewPr varScale="1">
        <p:scale>
          <a:sx n="117" d="100"/>
          <a:sy n="117" d="100"/>
        </p:scale>
        <p:origin x="3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05A885-EB60-4542-9231-2E2F50E10BB3}" type="doc">
      <dgm:prSet loTypeId="urn:microsoft.com/office/officeart/2016/7/layout/RepeatingBendingProcessNew" loCatId="process" qsTypeId="urn:microsoft.com/office/officeart/2005/8/quickstyle/simple1" qsCatId="simple" csTypeId="urn:microsoft.com/office/officeart/2005/8/colors/colorful2" csCatId="colorful"/>
      <dgm:spPr/>
      <dgm:t>
        <a:bodyPr/>
        <a:lstStyle/>
        <a:p>
          <a:endParaRPr lang="en-US"/>
        </a:p>
      </dgm:t>
    </dgm:pt>
    <dgm:pt modelId="{4D17C6F4-054D-4622-962B-2112345C665E}">
      <dgm:prSet/>
      <dgm:spPr/>
      <dgm:t>
        <a:bodyPr/>
        <a:lstStyle/>
        <a:p>
          <a:r>
            <a:rPr lang="en-GB"/>
            <a:t>Kate Guy from Teaching Continua has explained what the TA Continua is and how it links to the Professional Standards for Assisting Teaching. </a:t>
          </a:r>
          <a:endParaRPr lang="en-US"/>
        </a:p>
      </dgm:t>
    </dgm:pt>
    <dgm:pt modelId="{DDD2577C-6CDA-4D4A-A352-8016DF78EE00}" type="parTrans" cxnId="{67C6FD25-B818-4B1F-8EAA-E68C652CC161}">
      <dgm:prSet/>
      <dgm:spPr/>
      <dgm:t>
        <a:bodyPr/>
        <a:lstStyle/>
        <a:p>
          <a:endParaRPr lang="en-US"/>
        </a:p>
      </dgm:t>
    </dgm:pt>
    <dgm:pt modelId="{05277B2D-A867-402A-82E3-662042506687}" type="sibTrans" cxnId="{67C6FD25-B818-4B1F-8EAA-E68C652CC161}">
      <dgm:prSet/>
      <dgm:spPr/>
      <dgm:t>
        <a:bodyPr/>
        <a:lstStyle/>
        <a:p>
          <a:endParaRPr lang="en-US"/>
        </a:p>
      </dgm:t>
    </dgm:pt>
    <dgm:pt modelId="{9CF40723-60C2-4CA1-9748-BE156968656B}">
      <dgm:prSet/>
      <dgm:spPr/>
      <dgm:t>
        <a:bodyPr/>
        <a:lstStyle/>
        <a:p>
          <a:r>
            <a:rPr lang="en-GB"/>
            <a:t>All  should have all collected a booklet from Reception with the notes you needed to refer to during the training and for continual appraisal.</a:t>
          </a:r>
          <a:endParaRPr lang="en-US"/>
        </a:p>
      </dgm:t>
    </dgm:pt>
    <dgm:pt modelId="{9E6ABFB6-0111-4195-B8F4-2190329D334F}" type="parTrans" cxnId="{AF75104A-8BC7-4C9D-94D6-1632CADA3EF8}">
      <dgm:prSet/>
      <dgm:spPr/>
      <dgm:t>
        <a:bodyPr/>
        <a:lstStyle/>
        <a:p>
          <a:endParaRPr lang="en-US"/>
        </a:p>
      </dgm:t>
    </dgm:pt>
    <dgm:pt modelId="{A7D8793C-C7DD-4BF0-9773-89CC09E0EF7C}" type="sibTrans" cxnId="{AF75104A-8BC7-4C9D-94D6-1632CADA3EF8}">
      <dgm:prSet/>
      <dgm:spPr/>
      <dgm:t>
        <a:bodyPr/>
        <a:lstStyle/>
        <a:p>
          <a:endParaRPr lang="en-US"/>
        </a:p>
      </dgm:t>
    </dgm:pt>
    <dgm:pt modelId="{2AB3135D-D868-443D-96D0-B1D3CA4277D6}">
      <dgm:prSet/>
      <dgm:spPr/>
      <dgm:t>
        <a:bodyPr/>
        <a:lstStyle/>
        <a:p>
          <a:r>
            <a:rPr lang="en-GB"/>
            <a:t>The booklet contains:</a:t>
          </a:r>
          <a:endParaRPr lang="en-US"/>
        </a:p>
      </dgm:t>
    </dgm:pt>
    <dgm:pt modelId="{71E77975-9E75-4B51-BBF3-DB7208FC6FD6}" type="parTrans" cxnId="{803A74ED-ED0D-4882-B1F6-3B758571A12F}">
      <dgm:prSet/>
      <dgm:spPr/>
      <dgm:t>
        <a:bodyPr/>
        <a:lstStyle/>
        <a:p>
          <a:endParaRPr lang="en-US"/>
        </a:p>
      </dgm:t>
    </dgm:pt>
    <dgm:pt modelId="{75C19009-4887-4C03-9197-0C6B90B4995D}" type="sibTrans" cxnId="{803A74ED-ED0D-4882-B1F6-3B758571A12F}">
      <dgm:prSet/>
      <dgm:spPr/>
      <dgm:t>
        <a:bodyPr/>
        <a:lstStyle/>
        <a:p>
          <a:endParaRPr lang="en-US"/>
        </a:p>
      </dgm:t>
    </dgm:pt>
    <dgm:pt modelId="{ECA0291F-0CA9-4505-952C-76A9C9CC45B4}">
      <dgm:prSet/>
      <dgm:spPr/>
      <dgm:t>
        <a:bodyPr/>
        <a:lstStyle/>
        <a:p>
          <a:r>
            <a:rPr lang="en-GB"/>
            <a:t>- Course Booklet </a:t>
          </a:r>
          <a:endParaRPr lang="en-US"/>
        </a:p>
      </dgm:t>
    </dgm:pt>
    <dgm:pt modelId="{43CC20DF-66EC-4C06-93EA-D680B3D50E9C}" type="parTrans" cxnId="{29FB5737-9065-48A3-847E-98C1863E0943}">
      <dgm:prSet/>
      <dgm:spPr/>
      <dgm:t>
        <a:bodyPr/>
        <a:lstStyle/>
        <a:p>
          <a:endParaRPr lang="en-US"/>
        </a:p>
      </dgm:t>
    </dgm:pt>
    <dgm:pt modelId="{E51B9077-24AC-485D-9812-016379E98BA1}" type="sibTrans" cxnId="{29FB5737-9065-48A3-847E-98C1863E0943}">
      <dgm:prSet/>
      <dgm:spPr/>
      <dgm:t>
        <a:bodyPr/>
        <a:lstStyle/>
        <a:p>
          <a:endParaRPr lang="en-US"/>
        </a:p>
      </dgm:t>
    </dgm:pt>
    <dgm:pt modelId="{D6B2FD9F-1D1C-45CB-8DD3-A6DB611A44F8}">
      <dgm:prSet/>
      <dgm:spPr/>
      <dgm:t>
        <a:bodyPr/>
        <a:lstStyle/>
        <a:p>
          <a:r>
            <a:rPr lang="en-GB"/>
            <a:t>-  Teaching Assistant Continua for Special Schools - The full set of TA Continua areas and the different descriptions that LSAs can self-assess themselves against.</a:t>
          </a:r>
          <a:endParaRPr lang="en-US"/>
        </a:p>
      </dgm:t>
    </dgm:pt>
    <dgm:pt modelId="{50552834-6772-4A32-845E-75A6C5BC265E}" type="parTrans" cxnId="{94A1FA05-DC66-4C94-B559-0C425498FCE4}">
      <dgm:prSet/>
      <dgm:spPr/>
      <dgm:t>
        <a:bodyPr/>
        <a:lstStyle/>
        <a:p>
          <a:endParaRPr lang="en-US"/>
        </a:p>
      </dgm:t>
    </dgm:pt>
    <dgm:pt modelId="{FE5DC8F4-9D3D-4A34-9FF7-37EB725612AD}" type="sibTrans" cxnId="{94A1FA05-DC66-4C94-B559-0C425498FCE4}">
      <dgm:prSet/>
      <dgm:spPr/>
      <dgm:t>
        <a:bodyPr/>
        <a:lstStyle/>
        <a:p>
          <a:endParaRPr lang="en-US"/>
        </a:p>
      </dgm:t>
    </dgm:pt>
    <dgm:pt modelId="{6CADB879-2337-4D90-B1EE-534DAD30E879}">
      <dgm:prSet/>
      <dgm:spPr/>
      <dgm:t>
        <a:bodyPr/>
        <a:lstStyle/>
        <a:p>
          <a:r>
            <a:rPr lang="en-GB"/>
            <a:t>A Recording Booklet  where they can record their self-evaluation.</a:t>
          </a:r>
          <a:endParaRPr lang="en-US"/>
        </a:p>
      </dgm:t>
    </dgm:pt>
    <dgm:pt modelId="{19C4912A-D978-4739-8582-9C9AD2F688F9}" type="parTrans" cxnId="{8C1FA7B6-211C-4320-B524-1CE2C71EAD35}">
      <dgm:prSet/>
      <dgm:spPr/>
      <dgm:t>
        <a:bodyPr/>
        <a:lstStyle/>
        <a:p>
          <a:endParaRPr lang="en-US"/>
        </a:p>
      </dgm:t>
    </dgm:pt>
    <dgm:pt modelId="{555FD1F5-B424-4591-809B-6492EE3BDF36}" type="sibTrans" cxnId="{8C1FA7B6-211C-4320-B524-1CE2C71EAD35}">
      <dgm:prSet/>
      <dgm:spPr/>
      <dgm:t>
        <a:bodyPr/>
        <a:lstStyle/>
        <a:p>
          <a:endParaRPr lang="en-US"/>
        </a:p>
      </dgm:t>
    </dgm:pt>
    <dgm:pt modelId="{63CCCAC8-CEB8-C648-B2BA-2ECA02E49017}" type="pres">
      <dgm:prSet presAssocID="{2205A885-EB60-4542-9231-2E2F50E10BB3}" presName="Name0" presStyleCnt="0">
        <dgm:presLayoutVars>
          <dgm:dir/>
          <dgm:resizeHandles val="exact"/>
        </dgm:presLayoutVars>
      </dgm:prSet>
      <dgm:spPr/>
    </dgm:pt>
    <dgm:pt modelId="{EACD74DA-BF42-3040-A4FA-B9A03F0C56D1}" type="pres">
      <dgm:prSet presAssocID="{4D17C6F4-054D-4622-962B-2112345C665E}" presName="node" presStyleLbl="node1" presStyleIdx="0" presStyleCnt="6">
        <dgm:presLayoutVars>
          <dgm:bulletEnabled val="1"/>
        </dgm:presLayoutVars>
      </dgm:prSet>
      <dgm:spPr/>
    </dgm:pt>
    <dgm:pt modelId="{88F986DC-0112-5C48-B374-118BD52A3E6B}" type="pres">
      <dgm:prSet presAssocID="{05277B2D-A867-402A-82E3-662042506687}" presName="sibTrans" presStyleLbl="sibTrans1D1" presStyleIdx="0" presStyleCnt="5"/>
      <dgm:spPr/>
    </dgm:pt>
    <dgm:pt modelId="{9D44B3FA-2E4D-2A4C-8294-58B602F22A73}" type="pres">
      <dgm:prSet presAssocID="{05277B2D-A867-402A-82E3-662042506687}" presName="connectorText" presStyleLbl="sibTrans1D1" presStyleIdx="0" presStyleCnt="5"/>
      <dgm:spPr/>
    </dgm:pt>
    <dgm:pt modelId="{4F23939C-FFE2-D748-AC0F-14BE8A5F37AA}" type="pres">
      <dgm:prSet presAssocID="{9CF40723-60C2-4CA1-9748-BE156968656B}" presName="node" presStyleLbl="node1" presStyleIdx="1" presStyleCnt="6">
        <dgm:presLayoutVars>
          <dgm:bulletEnabled val="1"/>
        </dgm:presLayoutVars>
      </dgm:prSet>
      <dgm:spPr/>
    </dgm:pt>
    <dgm:pt modelId="{1F24F7DF-7CDB-6645-AC37-0701621AFF5A}" type="pres">
      <dgm:prSet presAssocID="{A7D8793C-C7DD-4BF0-9773-89CC09E0EF7C}" presName="sibTrans" presStyleLbl="sibTrans1D1" presStyleIdx="1" presStyleCnt="5"/>
      <dgm:spPr/>
    </dgm:pt>
    <dgm:pt modelId="{A616D772-68F2-E246-B6C8-315D44248F1D}" type="pres">
      <dgm:prSet presAssocID="{A7D8793C-C7DD-4BF0-9773-89CC09E0EF7C}" presName="connectorText" presStyleLbl="sibTrans1D1" presStyleIdx="1" presStyleCnt="5"/>
      <dgm:spPr/>
    </dgm:pt>
    <dgm:pt modelId="{8ACB31CE-F985-D947-9867-A4C3405681EA}" type="pres">
      <dgm:prSet presAssocID="{2AB3135D-D868-443D-96D0-B1D3CA4277D6}" presName="node" presStyleLbl="node1" presStyleIdx="2" presStyleCnt="6">
        <dgm:presLayoutVars>
          <dgm:bulletEnabled val="1"/>
        </dgm:presLayoutVars>
      </dgm:prSet>
      <dgm:spPr/>
    </dgm:pt>
    <dgm:pt modelId="{33FFE12D-CDED-4346-92A6-2C01019CFD3C}" type="pres">
      <dgm:prSet presAssocID="{75C19009-4887-4C03-9197-0C6B90B4995D}" presName="sibTrans" presStyleLbl="sibTrans1D1" presStyleIdx="2" presStyleCnt="5"/>
      <dgm:spPr/>
    </dgm:pt>
    <dgm:pt modelId="{32054043-8891-3247-8373-AB5037F1EAD5}" type="pres">
      <dgm:prSet presAssocID="{75C19009-4887-4C03-9197-0C6B90B4995D}" presName="connectorText" presStyleLbl="sibTrans1D1" presStyleIdx="2" presStyleCnt="5"/>
      <dgm:spPr/>
    </dgm:pt>
    <dgm:pt modelId="{2CE7701C-0C09-884D-A78C-0481426348CD}" type="pres">
      <dgm:prSet presAssocID="{ECA0291F-0CA9-4505-952C-76A9C9CC45B4}" presName="node" presStyleLbl="node1" presStyleIdx="3" presStyleCnt="6">
        <dgm:presLayoutVars>
          <dgm:bulletEnabled val="1"/>
        </dgm:presLayoutVars>
      </dgm:prSet>
      <dgm:spPr/>
    </dgm:pt>
    <dgm:pt modelId="{FAB7571D-EC61-764E-A014-3AAF257F128B}" type="pres">
      <dgm:prSet presAssocID="{E51B9077-24AC-485D-9812-016379E98BA1}" presName="sibTrans" presStyleLbl="sibTrans1D1" presStyleIdx="3" presStyleCnt="5"/>
      <dgm:spPr/>
    </dgm:pt>
    <dgm:pt modelId="{19E127BF-D891-3F41-A40A-7FE25672FDC6}" type="pres">
      <dgm:prSet presAssocID="{E51B9077-24AC-485D-9812-016379E98BA1}" presName="connectorText" presStyleLbl="sibTrans1D1" presStyleIdx="3" presStyleCnt="5"/>
      <dgm:spPr/>
    </dgm:pt>
    <dgm:pt modelId="{21190411-A83E-C04E-B982-9A00AC129648}" type="pres">
      <dgm:prSet presAssocID="{D6B2FD9F-1D1C-45CB-8DD3-A6DB611A44F8}" presName="node" presStyleLbl="node1" presStyleIdx="4" presStyleCnt="6">
        <dgm:presLayoutVars>
          <dgm:bulletEnabled val="1"/>
        </dgm:presLayoutVars>
      </dgm:prSet>
      <dgm:spPr/>
    </dgm:pt>
    <dgm:pt modelId="{65DBE825-B800-6E46-BBEC-1ED3C160C68E}" type="pres">
      <dgm:prSet presAssocID="{FE5DC8F4-9D3D-4A34-9FF7-37EB725612AD}" presName="sibTrans" presStyleLbl="sibTrans1D1" presStyleIdx="4" presStyleCnt="5"/>
      <dgm:spPr/>
    </dgm:pt>
    <dgm:pt modelId="{8D42CC98-CE24-AE48-BF63-87BDC9133DBF}" type="pres">
      <dgm:prSet presAssocID="{FE5DC8F4-9D3D-4A34-9FF7-37EB725612AD}" presName="connectorText" presStyleLbl="sibTrans1D1" presStyleIdx="4" presStyleCnt="5"/>
      <dgm:spPr/>
    </dgm:pt>
    <dgm:pt modelId="{7E246115-882A-6949-BAD2-D22382FBA1AC}" type="pres">
      <dgm:prSet presAssocID="{6CADB879-2337-4D90-B1EE-534DAD30E879}" presName="node" presStyleLbl="node1" presStyleIdx="5" presStyleCnt="6">
        <dgm:presLayoutVars>
          <dgm:bulletEnabled val="1"/>
        </dgm:presLayoutVars>
      </dgm:prSet>
      <dgm:spPr/>
    </dgm:pt>
  </dgm:ptLst>
  <dgm:cxnLst>
    <dgm:cxn modelId="{167E2E05-B7D4-D944-B27F-CB405E068414}" type="presOf" srcId="{A7D8793C-C7DD-4BF0-9773-89CC09E0EF7C}" destId="{A616D772-68F2-E246-B6C8-315D44248F1D}" srcOrd="1" destOrd="0" presId="urn:microsoft.com/office/officeart/2016/7/layout/RepeatingBendingProcessNew"/>
    <dgm:cxn modelId="{94A1FA05-DC66-4C94-B559-0C425498FCE4}" srcId="{2205A885-EB60-4542-9231-2E2F50E10BB3}" destId="{D6B2FD9F-1D1C-45CB-8DD3-A6DB611A44F8}" srcOrd="4" destOrd="0" parTransId="{50552834-6772-4A32-845E-75A6C5BC265E}" sibTransId="{FE5DC8F4-9D3D-4A34-9FF7-37EB725612AD}"/>
    <dgm:cxn modelId="{FA154F12-20C9-274C-8CA3-17709D62E08E}" type="presOf" srcId="{FE5DC8F4-9D3D-4A34-9FF7-37EB725612AD}" destId="{65DBE825-B800-6E46-BBEC-1ED3C160C68E}" srcOrd="0" destOrd="0" presId="urn:microsoft.com/office/officeart/2016/7/layout/RepeatingBendingProcessNew"/>
    <dgm:cxn modelId="{8C1A4E1C-59B5-AE43-92F5-9AA06637687B}" type="presOf" srcId="{FE5DC8F4-9D3D-4A34-9FF7-37EB725612AD}" destId="{8D42CC98-CE24-AE48-BF63-87BDC9133DBF}" srcOrd="1" destOrd="0" presId="urn:microsoft.com/office/officeart/2016/7/layout/RepeatingBendingProcessNew"/>
    <dgm:cxn modelId="{8D7FD11C-EDC4-FC43-AD28-F85D4F46B618}" type="presOf" srcId="{4D17C6F4-054D-4622-962B-2112345C665E}" destId="{EACD74DA-BF42-3040-A4FA-B9A03F0C56D1}" srcOrd="0" destOrd="0" presId="urn:microsoft.com/office/officeart/2016/7/layout/RepeatingBendingProcessNew"/>
    <dgm:cxn modelId="{67C6FD25-B818-4B1F-8EAA-E68C652CC161}" srcId="{2205A885-EB60-4542-9231-2E2F50E10BB3}" destId="{4D17C6F4-054D-4622-962B-2112345C665E}" srcOrd="0" destOrd="0" parTransId="{DDD2577C-6CDA-4D4A-A352-8016DF78EE00}" sibTransId="{05277B2D-A867-402A-82E3-662042506687}"/>
    <dgm:cxn modelId="{29FB5737-9065-48A3-847E-98C1863E0943}" srcId="{2205A885-EB60-4542-9231-2E2F50E10BB3}" destId="{ECA0291F-0CA9-4505-952C-76A9C9CC45B4}" srcOrd="3" destOrd="0" parTransId="{43CC20DF-66EC-4C06-93EA-D680B3D50E9C}" sibTransId="{E51B9077-24AC-485D-9812-016379E98BA1}"/>
    <dgm:cxn modelId="{A9903142-26D7-3B42-AA58-03CD2EE4537E}" type="presOf" srcId="{6CADB879-2337-4D90-B1EE-534DAD30E879}" destId="{7E246115-882A-6949-BAD2-D22382FBA1AC}" srcOrd="0" destOrd="0" presId="urn:microsoft.com/office/officeart/2016/7/layout/RepeatingBendingProcessNew"/>
    <dgm:cxn modelId="{AF75104A-8BC7-4C9D-94D6-1632CADA3EF8}" srcId="{2205A885-EB60-4542-9231-2E2F50E10BB3}" destId="{9CF40723-60C2-4CA1-9748-BE156968656B}" srcOrd="1" destOrd="0" parTransId="{9E6ABFB6-0111-4195-B8F4-2190329D334F}" sibTransId="{A7D8793C-C7DD-4BF0-9773-89CC09E0EF7C}"/>
    <dgm:cxn modelId="{EEEA4D4C-3E70-C44A-8D54-73317789B688}" type="presOf" srcId="{ECA0291F-0CA9-4505-952C-76A9C9CC45B4}" destId="{2CE7701C-0C09-884D-A78C-0481426348CD}" srcOrd="0" destOrd="0" presId="urn:microsoft.com/office/officeart/2016/7/layout/RepeatingBendingProcessNew"/>
    <dgm:cxn modelId="{D581D151-4B43-954D-B337-2921EB8B0A0D}" type="presOf" srcId="{75C19009-4887-4C03-9197-0C6B90B4995D}" destId="{32054043-8891-3247-8373-AB5037F1EAD5}" srcOrd="1" destOrd="0" presId="urn:microsoft.com/office/officeart/2016/7/layout/RepeatingBendingProcessNew"/>
    <dgm:cxn modelId="{412CCD60-240F-684D-A8F8-B951460D2248}" type="presOf" srcId="{E51B9077-24AC-485D-9812-016379E98BA1}" destId="{FAB7571D-EC61-764E-A014-3AAF257F128B}" srcOrd="0" destOrd="0" presId="urn:microsoft.com/office/officeart/2016/7/layout/RepeatingBendingProcessNew"/>
    <dgm:cxn modelId="{03131161-14D2-F441-9F15-DA7E491587ED}" type="presOf" srcId="{A7D8793C-C7DD-4BF0-9773-89CC09E0EF7C}" destId="{1F24F7DF-7CDB-6645-AC37-0701621AFF5A}" srcOrd="0" destOrd="0" presId="urn:microsoft.com/office/officeart/2016/7/layout/RepeatingBendingProcessNew"/>
    <dgm:cxn modelId="{57CF4F99-189E-0F4F-A4D3-EE1C55C75979}" type="presOf" srcId="{2AB3135D-D868-443D-96D0-B1D3CA4277D6}" destId="{8ACB31CE-F985-D947-9867-A4C3405681EA}" srcOrd="0" destOrd="0" presId="urn:microsoft.com/office/officeart/2016/7/layout/RepeatingBendingProcessNew"/>
    <dgm:cxn modelId="{9DAF52B3-3190-B340-A7E9-AF637950FDB5}" type="presOf" srcId="{D6B2FD9F-1D1C-45CB-8DD3-A6DB611A44F8}" destId="{21190411-A83E-C04E-B982-9A00AC129648}" srcOrd="0" destOrd="0" presId="urn:microsoft.com/office/officeart/2016/7/layout/RepeatingBendingProcessNew"/>
    <dgm:cxn modelId="{8C1FA7B6-211C-4320-B524-1CE2C71EAD35}" srcId="{2205A885-EB60-4542-9231-2E2F50E10BB3}" destId="{6CADB879-2337-4D90-B1EE-534DAD30E879}" srcOrd="5" destOrd="0" parTransId="{19C4912A-D978-4739-8582-9C9AD2F688F9}" sibTransId="{555FD1F5-B424-4591-809B-6492EE3BDF36}"/>
    <dgm:cxn modelId="{0D7255BD-E846-1840-B478-A211E3A8D48D}" type="presOf" srcId="{E51B9077-24AC-485D-9812-016379E98BA1}" destId="{19E127BF-D891-3F41-A40A-7FE25672FDC6}" srcOrd="1" destOrd="0" presId="urn:microsoft.com/office/officeart/2016/7/layout/RepeatingBendingProcessNew"/>
    <dgm:cxn modelId="{889BE7C3-B974-FC41-BED3-DF7D01551048}" type="presOf" srcId="{9CF40723-60C2-4CA1-9748-BE156968656B}" destId="{4F23939C-FFE2-D748-AC0F-14BE8A5F37AA}" srcOrd="0" destOrd="0" presId="urn:microsoft.com/office/officeart/2016/7/layout/RepeatingBendingProcessNew"/>
    <dgm:cxn modelId="{3B5627D1-29BE-6F48-A8CC-D0EC2648F941}" type="presOf" srcId="{05277B2D-A867-402A-82E3-662042506687}" destId="{9D44B3FA-2E4D-2A4C-8294-58B602F22A73}" srcOrd="1" destOrd="0" presId="urn:microsoft.com/office/officeart/2016/7/layout/RepeatingBendingProcessNew"/>
    <dgm:cxn modelId="{803A74ED-ED0D-4882-B1F6-3B758571A12F}" srcId="{2205A885-EB60-4542-9231-2E2F50E10BB3}" destId="{2AB3135D-D868-443D-96D0-B1D3CA4277D6}" srcOrd="2" destOrd="0" parTransId="{71E77975-9E75-4B51-BBF3-DB7208FC6FD6}" sibTransId="{75C19009-4887-4C03-9197-0C6B90B4995D}"/>
    <dgm:cxn modelId="{03F310F9-C306-F548-B8A0-7D542583B527}" type="presOf" srcId="{05277B2D-A867-402A-82E3-662042506687}" destId="{88F986DC-0112-5C48-B374-118BD52A3E6B}" srcOrd="0" destOrd="0" presId="urn:microsoft.com/office/officeart/2016/7/layout/RepeatingBendingProcessNew"/>
    <dgm:cxn modelId="{4CBDA0FC-6A92-574F-AD15-9161CCBCB4D9}" type="presOf" srcId="{2205A885-EB60-4542-9231-2E2F50E10BB3}" destId="{63CCCAC8-CEB8-C648-B2BA-2ECA02E49017}" srcOrd="0" destOrd="0" presId="urn:microsoft.com/office/officeart/2016/7/layout/RepeatingBendingProcessNew"/>
    <dgm:cxn modelId="{4BF3BAFF-8E83-0A48-ADEC-BA004296D5F4}" type="presOf" srcId="{75C19009-4887-4C03-9197-0C6B90B4995D}" destId="{33FFE12D-CDED-4346-92A6-2C01019CFD3C}" srcOrd="0" destOrd="0" presId="urn:microsoft.com/office/officeart/2016/7/layout/RepeatingBendingProcessNew"/>
    <dgm:cxn modelId="{A0BFB55C-197C-5A4A-AB29-26F2346C8CC8}" type="presParOf" srcId="{63CCCAC8-CEB8-C648-B2BA-2ECA02E49017}" destId="{EACD74DA-BF42-3040-A4FA-B9A03F0C56D1}" srcOrd="0" destOrd="0" presId="urn:microsoft.com/office/officeart/2016/7/layout/RepeatingBendingProcessNew"/>
    <dgm:cxn modelId="{B5DBD3BA-5556-5147-B890-4EB9CBC6720D}" type="presParOf" srcId="{63CCCAC8-CEB8-C648-B2BA-2ECA02E49017}" destId="{88F986DC-0112-5C48-B374-118BD52A3E6B}" srcOrd="1" destOrd="0" presId="urn:microsoft.com/office/officeart/2016/7/layout/RepeatingBendingProcessNew"/>
    <dgm:cxn modelId="{4985AAC4-AFBF-EA4F-A80E-841C805226E0}" type="presParOf" srcId="{88F986DC-0112-5C48-B374-118BD52A3E6B}" destId="{9D44B3FA-2E4D-2A4C-8294-58B602F22A73}" srcOrd="0" destOrd="0" presId="urn:microsoft.com/office/officeart/2016/7/layout/RepeatingBendingProcessNew"/>
    <dgm:cxn modelId="{A467A3D1-B2DC-DB40-B2A6-0CA16D71F0E4}" type="presParOf" srcId="{63CCCAC8-CEB8-C648-B2BA-2ECA02E49017}" destId="{4F23939C-FFE2-D748-AC0F-14BE8A5F37AA}" srcOrd="2" destOrd="0" presId="urn:microsoft.com/office/officeart/2016/7/layout/RepeatingBendingProcessNew"/>
    <dgm:cxn modelId="{8A61CBAD-4D4B-AE4C-8A8A-788D054A25B7}" type="presParOf" srcId="{63CCCAC8-CEB8-C648-B2BA-2ECA02E49017}" destId="{1F24F7DF-7CDB-6645-AC37-0701621AFF5A}" srcOrd="3" destOrd="0" presId="urn:microsoft.com/office/officeart/2016/7/layout/RepeatingBendingProcessNew"/>
    <dgm:cxn modelId="{93F339AB-1F7A-994B-8DF0-06A7CE93194E}" type="presParOf" srcId="{1F24F7DF-7CDB-6645-AC37-0701621AFF5A}" destId="{A616D772-68F2-E246-B6C8-315D44248F1D}" srcOrd="0" destOrd="0" presId="urn:microsoft.com/office/officeart/2016/7/layout/RepeatingBendingProcessNew"/>
    <dgm:cxn modelId="{FA02895F-3A3E-7543-8127-FB17A5612403}" type="presParOf" srcId="{63CCCAC8-CEB8-C648-B2BA-2ECA02E49017}" destId="{8ACB31CE-F985-D947-9867-A4C3405681EA}" srcOrd="4" destOrd="0" presId="urn:microsoft.com/office/officeart/2016/7/layout/RepeatingBendingProcessNew"/>
    <dgm:cxn modelId="{FC0BD2FE-BE10-4045-A0CF-728A276B328F}" type="presParOf" srcId="{63CCCAC8-CEB8-C648-B2BA-2ECA02E49017}" destId="{33FFE12D-CDED-4346-92A6-2C01019CFD3C}" srcOrd="5" destOrd="0" presId="urn:microsoft.com/office/officeart/2016/7/layout/RepeatingBendingProcessNew"/>
    <dgm:cxn modelId="{02DED59C-F352-974B-B743-5F74F8BF9B52}" type="presParOf" srcId="{33FFE12D-CDED-4346-92A6-2C01019CFD3C}" destId="{32054043-8891-3247-8373-AB5037F1EAD5}" srcOrd="0" destOrd="0" presId="urn:microsoft.com/office/officeart/2016/7/layout/RepeatingBendingProcessNew"/>
    <dgm:cxn modelId="{90560415-7895-244F-AFFC-F5E4CBC548A3}" type="presParOf" srcId="{63CCCAC8-CEB8-C648-B2BA-2ECA02E49017}" destId="{2CE7701C-0C09-884D-A78C-0481426348CD}" srcOrd="6" destOrd="0" presId="urn:microsoft.com/office/officeart/2016/7/layout/RepeatingBendingProcessNew"/>
    <dgm:cxn modelId="{4931740F-5764-5C4F-937A-13C3EA2226DE}" type="presParOf" srcId="{63CCCAC8-CEB8-C648-B2BA-2ECA02E49017}" destId="{FAB7571D-EC61-764E-A014-3AAF257F128B}" srcOrd="7" destOrd="0" presId="urn:microsoft.com/office/officeart/2016/7/layout/RepeatingBendingProcessNew"/>
    <dgm:cxn modelId="{F63D05E1-783C-1242-BF08-432902F03C6B}" type="presParOf" srcId="{FAB7571D-EC61-764E-A014-3AAF257F128B}" destId="{19E127BF-D891-3F41-A40A-7FE25672FDC6}" srcOrd="0" destOrd="0" presId="urn:microsoft.com/office/officeart/2016/7/layout/RepeatingBendingProcessNew"/>
    <dgm:cxn modelId="{95CD844B-C935-D540-A772-06893AC89B26}" type="presParOf" srcId="{63CCCAC8-CEB8-C648-B2BA-2ECA02E49017}" destId="{21190411-A83E-C04E-B982-9A00AC129648}" srcOrd="8" destOrd="0" presId="urn:microsoft.com/office/officeart/2016/7/layout/RepeatingBendingProcessNew"/>
    <dgm:cxn modelId="{09F20734-83FE-7946-A3DE-3715AD90CD56}" type="presParOf" srcId="{63CCCAC8-CEB8-C648-B2BA-2ECA02E49017}" destId="{65DBE825-B800-6E46-BBEC-1ED3C160C68E}" srcOrd="9" destOrd="0" presId="urn:microsoft.com/office/officeart/2016/7/layout/RepeatingBendingProcessNew"/>
    <dgm:cxn modelId="{015AAB70-CF23-B944-8193-2F9707A0CFBB}" type="presParOf" srcId="{65DBE825-B800-6E46-BBEC-1ED3C160C68E}" destId="{8D42CC98-CE24-AE48-BF63-87BDC9133DBF}" srcOrd="0" destOrd="0" presId="urn:microsoft.com/office/officeart/2016/7/layout/RepeatingBendingProcessNew"/>
    <dgm:cxn modelId="{BB7739F3-8581-364B-8A47-1B237E60E77A}" type="presParOf" srcId="{63CCCAC8-CEB8-C648-B2BA-2ECA02E49017}" destId="{7E246115-882A-6949-BAD2-D22382FBA1AC}"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85C4BB-D415-4AC0-971B-5C5C94E426F7}"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D43C22A3-E9B2-4774-8225-BB2A82D76F06}">
      <dgm:prSet/>
      <dgm:spPr/>
      <dgm:t>
        <a:bodyPr/>
        <a:lstStyle/>
        <a:p>
          <a:r>
            <a:rPr lang="en-GB"/>
            <a:t>We have chosen just the first section for everyone to focus on this year – Section 1.1 Managing the Learning Environment. The way it is organised is that there are 3 sub sections – </a:t>
          </a:r>
          <a:endParaRPr lang="en-US"/>
        </a:p>
      </dgm:t>
    </dgm:pt>
    <dgm:pt modelId="{0D43584E-647B-44E9-9015-93D4883BED1E}" type="parTrans" cxnId="{B1EA9900-1FB0-49C9-8E5B-E5CECB3EB3AE}">
      <dgm:prSet/>
      <dgm:spPr/>
      <dgm:t>
        <a:bodyPr/>
        <a:lstStyle/>
        <a:p>
          <a:endParaRPr lang="en-US"/>
        </a:p>
      </dgm:t>
    </dgm:pt>
    <dgm:pt modelId="{E79B49C4-366D-4DA9-A641-B46B3790FC07}" type="sibTrans" cxnId="{B1EA9900-1FB0-49C9-8E5B-E5CECB3EB3AE}">
      <dgm:prSet/>
      <dgm:spPr/>
      <dgm:t>
        <a:bodyPr/>
        <a:lstStyle/>
        <a:p>
          <a:endParaRPr lang="en-US"/>
        </a:p>
      </dgm:t>
    </dgm:pt>
    <dgm:pt modelId="{9EB4615D-0CB9-4DD4-8DF5-D1A8F4F54273}">
      <dgm:prSet/>
      <dgm:spPr/>
      <dgm:t>
        <a:bodyPr/>
        <a:lstStyle/>
        <a:p>
          <a:r>
            <a:rPr lang="en-GB"/>
            <a:t>i) Ensuring effective Relationships, </a:t>
          </a:r>
          <a:endParaRPr lang="en-US"/>
        </a:p>
      </dgm:t>
    </dgm:pt>
    <dgm:pt modelId="{B8D62131-E494-4F4E-BD4B-33391E2740B7}" type="parTrans" cxnId="{52178198-F541-43B5-A8FA-34DEC562A464}">
      <dgm:prSet/>
      <dgm:spPr/>
      <dgm:t>
        <a:bodyPr/>
        <a:lstStyle/>
        <a:p>
          <a:endParaRPr lang="en-US"/>
        </a:p>
      </dgm:t>
    </dgm:pt>
    <dgm:pt modelId="{4518023D-2223-45F8-B773-A2C6EBD51623}" type="sibTrans" cxnId="{52178198-F541-43B5-A8FA-34DEC562A464}">
      <dgm:prSet/>
      <dgm:spPr/>
      <dgm:t>
        <a:bodyPr/>
        <a:lstStyle/>
        <a:p>
          <a:endParaRPr lang="en-US"/>
        </a:p>
      </dgm:t>
    </dgm:pt>
    <dgm:pt modelId="{20F83477-C2C3-470B-B68D-336AA8C3CF07}">
      <dgm:prSet/>
      <dgm:spPr/>
      <dgm:t>
        <a:bodyPr/>
        <a:lstStyle/>
        <a:p>
          <a:r>
            <a:rPr lang="en-GB"/>
            <a:t>ii) Promoting good behaviour for Learning  </a:t>
          </a:r>
          <a:endParaRPr lang="en-US"/>
        </a:p>
      </dgm:t>
    </dgm:pt>
    <dgm:pt modelId="{5CCDC55B-15F7-4D5C-843E-28CBEDCA6BFC}" type="parTrans" cxnId="{04BB7151-1EF4-4198-B5F6-21C47BF2F19B}">
      <dgm:prSet/>
      <dgm:spPr/>
      <dgm:t>
        <a:bodyPr/>
        <a:lstStyle/>
        <a:p>
          <a:endParaRPr lang="en-US"/>
        </a:p>
      </dgm:t>
    </dgm:pt>
    <dgm:pt modelId="{F63D320D-F1B8-4B56-80CF-4A11F3798113}" type="sibTrans" cxnId="{04BB7151-1EF4-4198-B5F6-21C47BF2F19B}">
      <dgm:prSet/>
      <dgm:spPr/>
      <dgm:t>
        <a:bodyPr/>
        <a:lstStyle/>
        <a:p>
          <a:endParaRPr lang="en-US"/>
        </a:p>
      </dgm:t>
    </dgm:pt>
    <dgm:pt modelId="{58F3076D-A9B3-4E6C-A0D9-4EEB5F14F361}">
      <dgm:prSet/>
      <dgm:spPr/>
      <dgm:t>
        <a:bodyPr/>
        <a:lstStyle/>
        <a:p>
          <a:r>
            <a:rPr lang="en-GB"/>
            <a:t>iii) Learning Routines and each sub section has a few areas within it.</a:t>
          </a:r>
          <a:endParaRPr lang="en-US"/>
        </a:p>
      </dgm:t>
    </dgm:pt>
    <dgm:pt modelId="{F5C53B3B-FB29-4C8B-AA21-C2E89D98855D}" type="parTrans" cxnId="{97A70F90-CF1E-418E-AA27-05F95498687B}">
      <dgm:prSet/>
      <dgm:spPr/>
      <dgm:t>
        <a:bodyPr/>
        <a:lstStyle/>
        <a:p>
          <a:endParaRPr lang="en-US"/>
        </a:p>
      </dgm:t>
    </dgm:pt>
    <dgm:pt modelId="{598E4B83-FD02-4B65-A25B-A18551F10CFC}" type="sibTrans" cxnId="{97A70F90-CF1E-418E-AA27-05F95498687B}">
      <dgm:prSet/>
      <dgm:spPr/>
      <dgm:t>
        <a:bodyPr/>
        <a:lstStyle/>
        <a:p>
          <a:endParaRPr lang="en-US"/>
        </a:p>
      </dgm:t>
    </dgm:pt>
    <dgm:pt modelId="{3270868D-ABAF-2347-A965-B6B8534DD1D9}" type="pres">
      <dgm:prSet presAssocID="{2885C4BB-D415-4AC0-971B-5C5C94E426F7}" presName="linear" presStyleCnt="0">
        <dgm:presLayoutVars>
          <dgm:animLvl val="lvl"/>
          <dgm:resizeHandles val="exact"/>
        </dgm:presLayoutVars>
      </dgm:prSet>
      <dgm:spPr/>
    </dgm:pt>
    <dgm:pt modelId="{B3363896-E43E-224F-8B74-81696CE9588F}" type="pres">
      <dgm:prSet presAssocID="{D43C22A3-E9B2-4774-8225-BB2A82D76F06}" presName="parentText" presStyleLbl="node1" presStyleIdx="0" presStyleCnt="4">
        <dgm:presLayoutVars>
          <dgm:chMax val="0"/>
          <dgm:bulletEnabled val="1"/>
        </dgm:presLayoutVars>
      </dgm:prSet>
      <dgm:spPr/>
    </dgm:pt>
    <dgm:pt modelId="{957C0D90-263A-7B4C-AA77-B4205F571D0D}" type="pres">
      <dgm:prSet presAssocID="{E79B49C4-366D-4DA9-A641-B46B3790FC07}" presName="spacer" presStyleCnt="0"/>
      <dgm:spPr/>
    </dgm:pt>
    <dgm:pt modelId="{67A677B2-15F7-6849-9AB6-7958F0879EB4}" type="pres">
      <dgm:prSet presAssocID="{9EB4615D-0CB9-4DD4-8DF5-D1A8F4F54273}" presName="parentText" presStyleLbl="node1" presStyleIdx="1" presStyleCnt="4">
        <dgm:presLayoutVars>
          <dgm:chMax val="0"/>
          <dgm:bulletEnabled val="1"/>
        </dgm:presLayoutVars>
      </dgm:prSet>
      <dgm:spPr/>
    </dgm:pt>
    <dgm:pt modelId="{711F1AB5-A32A-BD48-86B5-80846B1C6377}" type="pres">
      <dgm:prSet presAssocID="{4518023D-2223-45F8-B773-A2C6EBD51623}" presName="spacer" presStyleCnt="0"/>
      <dgm:spPr/>
    </dgm:pt>
    <dgm:pt modelId="{1B7C7498-28A3-C841-8328-F7F0DC234CF1}" type="pres">
      <dgm:prSet presAssocID="{20F83477-C2C3-470B-B68D-336AA8C3CF07}" presName="parentText" presStyleLbl="node1" presStyleIdx="2" presStyleCnt="4">
        <dgm:presLayoutVars>
          <dgm:chMax val="0"/>
          <dgm:bulletEnabled val="1"/>
        </dgm:presLayoutVars>
      </dgm:prSet>
      <dgm:spPr/>
    </dgm:pt>
    <dgm:pt modelId="{54200547-1815-7E4A-A41E-C84B977767EF}" type="pres">
      <dgm:prSet presAssocID="{F63D320D-F1B8-4B56-80CF-4A11F3798113}" presName="spacer" presStyleCnt="0"/>
      <dgm:spPr/>
    </dgm:pt>
    <dgm:pt modelId="{C47593B9-D9F3-9645-9C75-2C238537D300}" type="pres">
      <dgm:prSet presAssocID="{58F3076D-A9B3-4E6C-A0D9-4EEB5F14F361}" presName="parentText" presStyleLbl="node1" presStyleIdx="3" presStyleCnt="4">
        <dgm:presLayoutVars>
          <dgm:chMax val="0"/>
          <dgm:bulletEnabled val="1"/>
        </dgm:presLayoutVars>
      </dgm:prSet>
      <dgm:spPr/>
    </dgm:pt>
  </dgm:ptLst>
  <dgm:cxnLst>
    <dgm:cxn modelId="{B1EA9900-1FB0-49C9-8E5B-E5CECB3EB3AE}" srcId="{2885C4BB-D415-4AC0-971B-5C5C94E426F7}" destId="{D43C22A3-E9B2-4774-8225-BB2A82D76F06}" srcOrd="0" destOrd="0" parTransId="{0D43584E-647B-44E9-9015-93D4883BED1E}" sibTransId="{E79B49C4-366D-4DA9-A641-B46B3790FC07}"/>
    <dgm:cxn modelId="{1A334009-1030-B64F-83B0-01F93C4822FE}" type="presOf" srcId="{9EB4615D-0CB9-4DD4-8DF5-D1A8F4F54273}" destId="{67A677B2-15F7-6849-9AB6-7958F0879EB4}" srcOrd="0" destOrd="0" presId="urn:microsoft.com/office/officeart/2005/8/layout/vList2"/>
    <dgm:cxn modelId="{C2649A0F-3E0F-8849-A821-423B5BE02C47}" type="presOf" srcId="{58F3076D-A9B3-4E6C-A0D9-4EEB5F14F361}" destId="{C47593B9-D9F3-9645-9C75-2C238537D300}" srcOrd="0" destOrd="0" presId="urn:microsoft.com/office/officeart/2005/8/layout/vList2"/>
    <dgm:cxn modelId="{105C1F2B-0177-1A47-8D6E-91239A15BE32}" type="presOf" srcId="{2885C4BB-D415-4AC0-971B-5C5C94E426F7}" destId="{3270868D-ABAF-2347-A965-B6B8534DD1D9}" srcOrd="0" destOrd="0" presId="urn:microsoft.com/office/officeart/2005/8/layout/vList2"/>
    <dgm:cxn modelId="{A758284E-3431-1642-8EAE-9A813F6A0728}" type="presOf" srcId="{D43C22A3-E9B2-4774-8225-BB2A82D76F06}" destId="{B3363896-E43E-224F-8B74-81696CE9588F}" srcOrd="0" destOrd="0" presId="urn:microsoft.com/office/officeart/2005/8/layout/vList2"/>
    <dgm:cxn modelId="{04BB7151-1EF4-4198-B5F6-21C47BF2F19B}" srcId="{2885C4BB-D415-4AC0-971B-5C5C94E426F7}" destId="{20F83477-C2C3-470B-B68D-336AA8C3CF07}" srcOrd="2" destOrd="0" parTransId="{5CCDC55B-15F7-4D5C-843E-28CBEDCA6BFC}" sibTransId="{F63D320D-F1B8-4B56-80CF-4A11F3798113}"/>
    <dgm:cxn modelId="{97A70F90-CF1E-418E-AA27-05F95498687B}" srcId="{2885C4BB-D415-4AC0-971B-5C5C94E426F7}" destId="{58F3076D-A9B3-4E6C-A0D9-4EEB5F14F361}" srcOrd="3" destOrd="0" parTransId="{F5C53B3B-FB29-4C8B-AA21-C2E89D98855D}" sibTransId="{598E4B83-FD02-4B65-A25B-A18551F10CFC}"/>
    <dgm:cxn modelId="{52178198-F541-43B5-A8FA-34DEC562A464}" srcId="{2885C4BB-D415-4AC0-971B-5C5C94E426F7}" destId="{9EB4615D-0CB9-4DD4-8DF5-D1A8F4F54273}" srcOrd="1" destOrd="0" parTransId="{B8D62131-E494-4F4E-BD4B-33391E2740B7}" sibTransId="{4518023D-2223-45F8-B773-A2C6EBD51623}"/>
    <dgm:cxn modelId="{E49F2DD9-5D16-0040-98BD-D88679A5E5BA}" type="presOf" srcId="{20F83477-C2C3-470B-B68D-336AA8C3CF07}" destId="{1B7C7498-28A3-C841-8328-F7F0DC234CF1}" srcOrd="0" destOrd="0" presId="urn:microsoft.com/office/officeart/2005/8/layout/vList2"/>
    <dgm:cxn modelId="{1B0E2E65-F71F-9441-83B9-BB92A99EFFFF}" type="presParOf" srcId="{3270868D-ABAF-2347-A965-B6B8534DD1D9}" destId="{B3363896-E43E-224F-8B74-81696CE9588F}" srcOrd="0" destOrd="0" presId="urn:microsoft.com/office/officeart/2005/8/layout/vList2"/>
    <dgm:cxn modelId="{BEE42EE0-50FA-9E42-8395-36D76A8D0696}" type="presParOf" srcId="{3270868D-ABAF-2347-A965-B6B8534DD1D9}" destId="{957C0D90-263A-7B4C-AA77-B4205F571D0D}" srcOrd="1" destOrd="0" presId="urn:microsoft.com/office/officeart/2005/8/layout/vList2"/>
    <dgm:cxn modelId="{817F4F05-640A-CC48-996F-260E23AE5C54}" type="presParOf" srcId="{3270868D-ABAF-2347-A965-B6B8534DD1D9}" destId="{67A677B2-15F7-6849-9AB6-7958F0879EB4}" srcOrd="2" destOrd="0" presId="urn:microsoft.com/office/officeart/2005/8/layout/vList2"/>
    <dgm:cxn modelId="{CBA36699-57A7-9B44-AA37-7EC4BF6350E2}" type="presParOf" srcId="{3270868D-ABAF-2347-A965-B6B8534DD1D9}" destId="{711F1AB5-A32A-BD48-86B5-80846B1C6377}" srcOrd="3" destOrd="0" presId="urn:microsoft.com/office/officeart/2005/8/layout/vList2"/>
    <dgm:cxn modelId="{AECEE793-90C1-4D49-8B3F-A6227370100F}" type="presParOf" srcId="{3270868D-ABAF-2347-A965-B6B8534DD1D9}" destId="{1B7C7498-28A3-C841-8328-F7F0DC234CF1}" srcOrd="4" destOrd="0" presId="urn:microsoft.com/office/officeart/2005/8/layout/vList2"/>
    <dgm:cxn modelId="{BD1AE8D6-3038-3342-8601-5578F235EA79}" type="presParOf" srcId="{3270868D-ABAF-2347-A965-B6B8534DD1D9}" destId="{54200547-1815-7E4A-A41E-C84B977767EF}" srcOrd="5" destOrd="0" presId="urn:microsoft.com/office/officeart/2005/8/layout/vList2"/>
    <dgm:cxn modelId="{2319995A-E86E-6E40-9AD0-56C2C1F418AD}" type="presParOf" srcId="{3270868D-ABAF-2347-A965-B6B8534DD1D9}" destId="{C47593B9-D9F3-9645-9C75-2C238537D30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F986DC-0112-5C48-B374-118BD52A3E6B}">
      <dsp:nvSpPr>
        <dsp:cNvPr id="0" name=""/>
        <dsp:cNvSpPr/>
      </dsp:nvSpPr>
      <dsp:spPr>
        <a:xfrm>
          <a:off x="3243197" y="784453"/>
          <a:ext cx="603570" cy="91440"/>
        </a:xfrm>
        <a:custGeom>
          <a:avLst/>
          <a:gdLst/>
          <a:ahLst/>
          <a:cxnLst/>
          <a:rect l="0" t="0" r="0" b="0"/>
          <a:pathLst>
            <a:path>
              <a:moveTo>
                <a:pt x="0" y="45720"/>
              </a:moveTo>
              <a:lnTo>
                <a:pt x="603570"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529128" y="827002"/>
        <a:ext cx="31708" cy="6341"/>
      </dsp:txXfrm>
    </dsp:sp>
    <dsp:sp modelId="{EACD74DA-BF42-3040-A4FA-B9A03F0C56D1}">
      <dsp:nvSpPr>
        <dsp:cNvPr id="0" name=""/>
        <dsp:cNvSpPr/>
      </dsp:nvSpPr>
      <dsp:spPr>
        <a:xfrm>
          <a:off x="487732" y="2994"/>
          <a:ext cx="2757264" cy="165435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08" tIns="141820" rIns="135108" bIns="141820" numCol="1" spcCol="1270" anchor="ctr" anchorCtr="0">
          <a:noAutofit/>
        </a:bodyPr>
        <a:lstStyle/>
        <a:p>
          <a:pPr marL="0" lvl="0" indent="0" algn="ctr" defTabSz="711200">
            <a:lnSpc>
              <a:spcPct val="90000"/>
            </a:lnSpc>
            <a:spcBef>
              <a:spcPct val="0"/>
            </a:spcBef>
            <a:spcAft>
              <a:spcPct val="35000"/>
            </a:spcAft>
            <a:buNone/>
          </a:pPr>
          <a:r>
            <a:rPr lang="en-GB" sz="1600" kern="1200"/>
            <a:t>Kate Guy from Teaching Continua has explained what the TA Continua is and how it links to the Professional Standards for Assisting Teaching. </a:t>
          </a:r>
          <a:endParaRPr lang="en-US" sz="1600" kern="1200"/>
        </a:p>
      </dsp:txBody>
      <dsp:txXfrm>
        <a:off x="487732" y="2994"/>
        <a:ext cx="2757264" cy="1654358"/>
      </dsp:txXfrm>
    </dsp:sp>
    <dsp:sp modelId="{1F24F7DF-7CDB-6645-AC37-0701621AFF5A}">
      <dsp:nvSpPr>
        <dsp:cNvPr id="0" name=""/>
        <dsp:cNvSpPr/>
      </dsp:nvSpPr>
      <dsp:spPr>
        <a:xfrm>
          <a:off x="6634632" y="784453"/>
          <a:ext cx="603570" cy="91440"/>
        </a:xfrm>
        <a:custGeom>
          <a:avLst/>
          <a:gdLst/>
          <a:ahLst/>
          <a:cxnLst/>
          <a:rect l="0" t="0" r="0" b="0"/>
          <a:pathLst>
            <a:path>
              <a:moveTo>
                <a:pt x="0" y="45720"/>
              </a:moveTo>
              <a:lnTo>
                <a:pt x="603570" y="45720"/>
              </a:lnTo>
            </a:path>
          </a:pathLst>
        </a:custGeom>
        <a:noFill/>
        <a:ln w="6350" cap="flat" cmpd="sng" algn="ctr">
          <a:solidFill>
            <a:schemeClr val="accent2">
              <a:hueOff val="-363841"/>
              <a:satOff val="-20982"/>
              <a:lumOff val="2157"/>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920563" y="827002"/>
        <a:ext cx="31708" cy="6341"/>
      </dsp:txXfrm>
    </dsp:sp>
    <dsp:sp modelId="{4F23939C-FFE2-D748-AC0F-14BE8A5F37AA}">
      <dsp:nvSpPr>
        <dsp:cNvPr id="0" name=""/>
        <dsp:cNvSpPr/>
      </dsp:nvSpPr>
      <dsp:spPr>
        <a:xfrm>
          <a:off x="3879167" y="2994"/>
          <a:ext cx="2757264" cy="1654358"/>
        </a:xfrm>
        <a:prstGeom prst="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08" tIns="141820" rIns="135108" bIns="141820" numCol="1" spcCol="1270" anchor="ctr" anchorCtr="0">
          <a:noAutofit/>
        </a:bodyPr>
        <a:lstStyle/>
        <a:p>
          <a:pPr marL="0" lvl="0" indent="0" algn="ctr" defTabSz="711200">
            <a:lnSpc>
              <a:spcPct val="90000"/>
            </a:lnSpc>
            <a:spcBef>
              <a:spcPct val="0"/>
            </a:spcBef>
            <a:spcAft>
              <a:spcPct val="35000"/>
            </a:spcAft>
            <a:buNone/>
          </a:pPr>
          <a:r>
            <a:rPr lang="en-GB" sz="1600" kern="1200"/>
            <a:t>All  should have all collected a booklet from Reception with the notes you needed to refer to during the training and for continual appraisal.</a:t>
          </a:r>
          <a:endParaRPr lang="en-US" sz="1600" kern="1200"/>
        </a:p>
      </dsp:txBody>
      <dsp:txXfrm>
        <a:off x="3879167" y="2994"/>
        <a:ext cx="2757264" cy="1654358"/>
      </dsp:txXfrm>
    </dsp:sp>
    <dsp:sp modelId="{33FFE12D-CDED-4346-92A6-2C01019CFD3C}">
      <dsp:nvSpPr>
        <dsp:cNvPr id="0" name=""/>
        <dsp:cNvSpPr/>
      </dsp:nvSpPr>
      <dsp:spPr>
        <a:xfrm>
          <a:off x="1866364" y="1655552"/>
          <a:ext cx="6782870" cy="603570"/>
        </a:xfrm>
        <a:custGeom>
          <a:avLst/>
          <a:gdLst/>
          <a:ahLst/>
          <a:cxnLst/>
          <a:rect l="0" t="0" r="0" b="0"/>
          <a:pathLst>
            <a:path>
              <a:moveTo>
                <a:pt x="6782870" y="0"/>
              </a:moveTo>
              <a:lnTo>
                <a:pt x="6782870" y="318885"/>
              </a:lnTo>
              <a:lnTo>
                <a:pt x="0" y="318885"/>
              </a:lnTo>
              <a:lnTo>
                <a:pt x="0" y="603570"/>
              </a:lnTo>
            </a:path>
          </a:pathLst>
        </a:custGeom>
        <a:noFill/>
        <a:ln w="6350" cap="flat" cmpd="sng" algn="ctr">
          <a:solidFill>
            <a:schemeClr val="accent2">
              <a:hueOff val="-727682"/>
              <a:satOff val="-41964"/>
              <a:lumOff val="431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87488" y="1954167"/>
        <a:ext cx="340622" cy="6341"/>
      </dsp:txXfrm>
    </dsp:sp>
    <dsp:sp modelId="{8ACB31CE-F985-D947-9867-A4C3405681EA}">
      <dsp:nvSpPr>
        <dsp:cNvPr id="0" name=""/>
        <dsp:cNvSpPr/>
      </dsp:nvSpPr>
      <dsp:spPr>
        <a:xfrm>
          <a:off x="7270602" y="2994"/>
          <a:ext cx="2757264" cy="1654358"/>
        </a:xfrm>
        <a:prstGeom prst="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08" tIns="141820" rIns="135108" bIns="141820" numCol="1" spcCol="1270" anchor="ctr" anchorCtr="0">
          <a:noAutofit/>
        </a:bodyPr>
        <a:lstStyle/>
        <a:p>
          <a:pPr marL="0" lvl="0" indent="0" algn="ctr" defTabSz="711200">
            <a:lnSpc>
              <a:spcPct val="90000"/>
            </a:lnSpc>
            <a:spcBef>
              <a:spcPct val="0"/>
            </a:spcBef>
            <a:spcAft>
              <a:spcPct val="35000"/>
            </a:spcAft>
            <a:buNone/>
          </a:pPr>
          <a:r>
            <a:rPr lang="en-GB" sz="1600" kern="1200"/>
            <a:t>The booklet contains:</a:t>
          </a:r>
          <a:endParaRPr lang="en-US" sz="1600" kern="1200"/>
        </a:p>
      </dsp:txBody>
      <dsp:txXfrm>
        <a:off x="7270602" y="2994"/>
        <a:ext cx="2757264" cy="1654358"/>
      </dsp:txXfrm>
    </dsp:sp>
    <dsp:sp modelId="{FAB7571D-EC61-764E-A014-3AAF257F128B}">
      <dsp:nvSpPr>
        <dsp:cNvPr id="0" name=""/>
        <dsp:cNvSpPr/>
      </dsp:nvSpPr>
      <dsp:spPr>
        <a:xfrm>
          <a:off x="3243197" y="3072982"/>
          <a:ext cx="603570" cy="91440"/>
        </a:xfrm>
        <a:custGeom>
          <a:avLst/>
          <a:gdLst/>
          <a:ahLst/>
          <a:cxnLst/>
          <a:rect l="0" t="0" r="0" b="0"/>
          <a:pathLst>
            <a:path>
              <a:moveTo>
                <a:pt x="0" y="45720"/>
              </a:moveTo>
              <a:lnTo>
                <a:pt x="603570" y="45720"/>
              </a:lnTo>
            </a:path>
          </a:pathLst>
        </a:custGeom>
        <a:noFill/>
        <a:ln w="6350" cap="flat" cmpd="sng" algn="ctr">
          <a:solidFill>
            <a:schemeClr val="accent2">
              <a:hueOff val="-1091522"/>
              <a:satOff val="-62946"/>
              <a:lumOff val="647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529128" y="3115531"/>
        <a:ext cx="31708" cy="6341"/>
      </dsp:txXfrm>
    </dsp:sp>
    <dsp:sp modelId="{2CE7701C-0C09-884D-A78C-0481426348CD}">
      <dsp:nvSpPr>
        <dsp:cNvPr id="0" name=""/>
        <dsp:cNvSpPr/>
      </dsp:nvSpPr>
      <dsp:spPr>
        <a:xfrm>
          <a:off x="487732" y="2291523"/>
          <a:ext cx="2757264" cy="1654358"/>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08" tIns="141820" rIns="135108" bIns="141820" numCol="1" spcCol="1270" anchor="ctr" anchorCtr="0">
          <a:noAutofit/>
        </a:bodyPr>
        <a:lstStyle/>
        <a:p>
          <a:pPr marL="0" lvl="0" indent="0" algn="ctr" defTabSz="711200">
            <a:lnSpc>
              <a:spcPct val="90000"/>
            </a:lnSpc>
            <a:spcBef>
              <a:spcPct val="0"/>
            </a:spcBef>
            <a:spcAft>
              <a:spcPct val="35000"/>
            </a:spcAft>
            <a:buNone/>
          </a:pPr>
          <a:r>
            <a:rPr lang="en-GB" sz="1600" kern="1200"/>
            <a:t>- Course Booklet </a:t>
          </a:r>
          <a:endParaRPr lang="en-US" sz="1600" kern="1200"/>
        </a:p>
      </dsp:txBody>
      <dsp:txXfrm>
        <a:off x="487732" y="2291523"/>
        <a:ext cx="2757264" cy="1654358"/>
      </dsp:txXfrm>
    </dsp:sp>
    <dsp:sp modelId="{65DBE825-B800-6E46-BBEC-1ED3C160C68E}">
      <dsp:nvSpPr>
        <dsp:cNvPr id="0" name=""/>
        <dsp:cNvSpPr/>
      </dsp:nvSpPr>
      <dsp:spPr>
        <a:xfrm>
          <a:off x="6634632" y="3072982"/>
          <a:ext cx="603570" cy="91440"/>
        </a:xfrm>
        <a:custGeom>
          <a:avLst/>
          <a:gdLst/>
          <a:ahLst/>
          <a:cxnLst/>
          <a:rect l="0" t="0" r="0" b="0"/>
          <a:pathLst>
            <a:path>
              <a:moveTo>
                <a:pt x="0" y="45720"/>
              </a:moveTo>
              <a:lnTo>
                <a:pt x="603570" y="45720"/>
              </a:lnTo>
            </a:path>
          </a:pathLst>
        </a:custGeom>
        <a:noFill/>
        <a:ln w="6350" cap="flat" cmpd="sng" algn="ctr">
          <a:solidFill>
            <a:schemeClr val="accent2">
              <a:hueOff val="-1455363"/>
              <a:satOff val="-83928"/>
              <a:lumOff val="8628"/>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920563" y="3115531"/>
        <a:ext cx="31708" cy="6341"/>
      </dsp:txXfrm>
    </dsp:sp>
    <dsp:sp modelId="{21190411-A83E-C04E-B982-9A00AC129648}">
      <dsp:nvSpPr>
        <dsp:cNvPr id="0" name=""/>
        <dsp:cNvSpPr/>
      </dsp:nvSpPr>
      <dsp:spPr>
        <a:xfrm>
          <a:off x="3879167" y="2291523"/>
          <a:ext cx="2757264" cy="1654358"/>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08" tIns="141820" rIns="135108" bIns="141820" numCol="1" spcCol="1270" anchor="ctr" anchorCtr="0">
          <a:noAutofit/>
        </a:bodyPr>
        <a:lstStyle/>
        <a:p>
          <a:pPr marL="0" lvl="0" indent="0" algn="ctr" defTabSz="711200">
            <a:lnSpc>
              <a:spcPct val="90000"/>
            </a:lnSpc>
            <a:spcBef>
              <a:spcPct val="0"/>
            </a:spcBef>
            <a:spcAft>
              <a:spcPct val="35000"/>
            </a:spcAft>
            <a:buNone/>
          </a:pPr>
          <a:r>
            <a:rPr lang="en-GB" sz="1600" kern="1200"/>
            <a:t>-  Teaching Assistant Continua for Special Schools - The full set of TA Continua areas and the different descriptions that LSAs can self-assess themselves against.</a:t>
          </a:r>
          <a:endParaRPr lang="en-US" sz="1600" kern="1200"/>
        </a:p>
      </dsp:txBody>
      <dsp:txXfrm>
        <a:off x="3879167" y="2291523"/>
        <a:ext cx="2757264" cy="1654358"/>
      </dsp:txXfrm>
    </dsp:sp>
    <dsp:sp modelId="{7E246115-882A-6949-BAD2-D22382FBA1AC}">
      <dsp:nvSpPr>
        <dsp:cNvPr id="0" name=""/>
        <dsp:cNvSpPr/>
      </dsp:nvSpPr>
      <dsp:spPr>
        <a:xfrm>
          <a:off x="7270602" y="2291523"/>
          <a:ext cx="2757264" cy="1654358"/>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08" tIns="141820" rIns="135108" bIns="141820" numCol="1" spcCol="1270" anchor="ctr" anchorCtr="0">
          <a:noAutofit/>
        </a:bodyPr>
        <a:lstStyle/>
        <a:p>
          <a:pPr marL="0" lvl="0" indent="0" algn="ctr" defTabSz="711200">
            <a:lnSpc>
              <a:spcPct val="90000"/>
            </a:lnSpc>
            <a:spcBef>
              <a:spcPct val="0"/>
            </a:spcBef>
            <a:spcAft>
              <a:spcPct val="35000"/>
            </a:spcAft>
            <a:buNone/>
          </a:pPr>
          <a:r>
            <a:rPr lang="en-GB" sz="1600" kern="1200"/>
            <a:t>A Recording Booklet  where they can record their self-evaluation.</a:t>
          </a:r>
          <a:endParaRPr lang="en-US" sz="1600" kern="1200"/>
        </a:p>
      </dsp:txBody>
      <dsp:txXfrm>
        <a:off x="7270602" y="2291523"/>
        <a:ext cx="2757264" cy="16543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363896-E43E-224F-8B74-81696CE9588F}">
      <dsp:nvSpPr>
        <dsp:cNvPr id="0" name=""/>
        <dsp:cNvSpPr/>
      </dsp:nvSpPr>
      <dsp:spPr>
        <a:xfrm>
          <a:off x="0" y="694944"/>
          <a:ext cx="6263640" cy="9898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We have chosen just the first section for everyone to focus on this year – Section 1.1 Managing the Learning Environment. The way it is organised is that there are 3 sub sections – </a:t>
          </a:r>
          <a:endParaRPr lang="en-US" sz="1800" kern="1200"/>
        </a:p>
      </dsp:txBody>
      <dsp:txXfrm>
        <a:off x="48319" y="743263"/>
        <a:ext cx="6167002" cy="893182"/>
      </dsp:txXfrm>
    </dsp:sp>
    <dsp:sp modelId="{67A677B2-15F7-6849-9AB6-7958F0879EB4}">
      <dsp:nvSpPr>
        <dsp:cNvPr id="0" name=""/>
        <dsp:cNvSpPr/>
      </dsp:nvSpPr>
      <dsp:spPr>
        <a:xfrm>
          <a:off x="0" y="1736604"/>
          <a:ext cx="6263640" cy="989820"/>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i) Ensuring effective Relationships, </a:t>
          </a:r>
          <a:endParaRPr lang="en-US" sz="1800" kern="1200"/>
        </a:p>
      </dsp:txBody>
      <dsp:txXfrm>
        <a:off x="48319" y="1784923"/>
        <a:ext cx="6167002" cy="893182"/>
      </dsp:txXfrm>
    </dsp:sp>
    <dsp:sp modelId="{1B7C7498-28A3-C841-8328-F7F0DC234CF1}">
      <dsp:nvSpPr>
        <dsp:cNvPr id="0" name=""/>
        <dsp:cNvSpPr/>
      </dsp:nvSpPr>
      <dsp:spPr>
        <a:xfrm>
          <a:off x="0" y="2778263"/>
          <a:ext cx="6263640" cy="989820"/>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ii) Promoting good behaviour for Learning  </a:t>
          </a:r>
          <a:endParaRPr lang="en-US" sz="1800" kern="1200"/>
        </a:p>
      </dsp:txBody>
      <dsp:txXfrm>
        <a:off x="48319" y="2826582"/>
        <a:ext cx="6167002" cy="893182"/>
      </dsp:txXfrm>
    </dsp:sp>
    <dsp:sp modelId="{C47593B9-D9F3-9645-9C75-2C238537D300}">
      <dsp:nvSpPr>
        <dsp:cNvPr id="0" name=""/>
        <dsp:cNvSpPr/>
      </dsp:nvSpPr>
      <dsp:spPr>
        <a:xfrm>
          <a:off x="0" y="3819923"/>
          <a:ext cx="6263640" cy="98982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iii) Learning Routines and each sub section has a few areas within it.</a:t>
          </a:r>
          <a:endParaRPr lang="en-US" sz="1800" kern="1200"/>
        </a:p>
      </dsp:txBody>
      <dsp:txXfrm>
        <a:off x="48319" y="3868242"/>
        <a:ext cx="6167002" cy="893182"/>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E688FD-0ADA-5F4A-A563-244F64E7E5A7}" type="datetimeFigureOut">
              <a:rPr lang="en-US" smtClean="0"/>
              <a:t>12/15/21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507AEB-A20E-4040-840C-6CADAC3FBBEE}" type="slidenum">
              <a:rPr lang="en-US" smtClean="0"/>
              <a:t>‹#›</a:t>
            </a:fld>
            <a:endParaRPr lang="en-US"/>
          </a:p>
        </p:txBody>
      </p:sp>
    </p:spTree>
    <p:extLst>
      <p:ext uri="{BB962C8B-B14F-4D97-AF65-F5344CB8AC3E}">
        <p14:creationId xmlns:p14="http://schemas.microsoft.com/office/powerpoint/2010/main" val="3178798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Each area has 4 statements next to it and as you move from left to right they describe improving practice.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Highlight where you are for each area. Then record on summary sheet.</a:t>
            </a:r>
            <a:endParaRPr lang="en-US" dirty="0"/>
          </a:p>
          <a:p>
            <a:endParaRPr lang="en-US" dirty="0"/>
          </a:p>
        </p:txBody>
      </p:sp>
      <p:sp>
        <p:nvSpPr>
          <p:cNvPr id="4" name="Slide Number Placeholder 3"/>
          <p:cNvSpPr>
            <a:spLocks noGrp="1"/>
          </p:cNvSpPr>
          <p:nvPr>
            <p:ph type="sldNum" sz="quarter" idx="5"/>
          </p:nvPr>
        </p:nvSpPr>
        <p:spPr/>
        <p:txBody>
          <a:bodyPr/>
          <a:lstStyle/>
          <a:p>
            <a:fld id="{D5507AEB-A20E-4040-840C-6CADAC3FBBEE}" type="slidenum">
              <a:rPr lang="en-US" smtClean="0"/>
              <a:t>4</a:t>
            </a:fld>
            <a:endParaRPr lang="en-US"/>
          </a:p>
        </p:txBody>
      </p:sp>
    </p:spTree>
    <p:extLst>
      <p:ext uri="{BB962C8B-B14F-4D97-AF65-F5344CB8AC3E}">
        <p14:creationId xmlns:p14="http://schemas.microsoft.com/office/powerpoint/2010/main" val="4183143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 the recording sheet you select the red box if you think the first statement describes you, Orange if it’s the second one, Yellow if it’s the third and Green if it’s the fourth.</a:t>
            </a:r>
          </a:p>
          <a:p>
            <a:r>
              <a:rPr lang="en-GB" dirty="0"/>
              <a:t> LSA’s &amp; HLTA’s are to assess where they are now for each area by writing the date in the corresponding colour box on the Recording sheet </a:t>
            </a:r>
          </a:p>
          <a:p>
            <a:r>
              <a:rPr lang="en-GB" dirty="0"/>
              <a:t>These can be used to think about targets for the coming year. </a:t>
            </a:r>
          </a:p>
          <a:p>
            <a:r>
              <a:rPr lang="en-GB" dirty="0"/>
              <a:t>Staff are to keep hold of booklets and go back to them to reflect on whether there has been improvement in the focus area for the year.</a:t>
            </a:r>
          </a:p>
          <a:p>
            <a:r>
              <a:rPr lang="en-GB" dirty="0"/>
              <a:t>Today complete full self assessment and recording sheet.</a:t>
            </a:r>
          </a:p>
          <a:p>
            <a:endParaRPr lang="en-US" dirty="0"/>
          </a:p>
        </p:txBody>
      </p:sp>
      <p:sp>
        <p:nvSpPr>
          <p:cNvPr id="4" name="Slide Number Placeholder 3"/>
          <p:cNvSpPr>
            <a:spLocks noGrp="1"/>
          </p:cNvSpPr>
          <p:nvPr>
            <p:ph type="sldNum" sz="quarter" idx="5"/>
          </p:nvPr>
        </p:nvSpPr>
        <p:spPr/>
        <p:txBody>
          <a:bodyPr/>
          <a:lstStyle/>
          <a:p>
            <a:fld id="{D5507AEB-A20E-4040-840C-6CADAC3FBBEE}" type="slidenum">
              <a:rPr lang="en-US" smtClean="0"/>
              <a:t>5</a:t>
            </a:fld>
            <a:endParaRPr lang="en-US"/>
          </a:p>
        </p:txBody>
      </p:sp>
    </p:spTree>
    <p:extLst>
      <p:ext uri="{BB962C8B-B14F-4D97-AF65-F5344CB8AC3E}">
        <p14:creationId xmlns:p14="http://schemas.microsoft.com/office/powerpoint/2010/main" val="2093880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F7564-26E4-FC4A-A798-982C6AC282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96CB6DC-C990-5E45-AA96-5723D73AFA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F9285AC-EA45-184D-AA72-4ACF618B4BDB}"/>
              </a:ext>
            </a:extLst>
          </p:cNvPr>
          <p:cNvSpPr>
            <a:spLocks noGrp="1"/>
          </p:cNvSpPr>
          <p:nvPr>
            <p:ph type="dt" sz="half" idx="10"/>
          </p:nvPr>
        </p:nvSpPr>
        <p:spPr/>
        <p:txBody>
          <a:bodyPr/>
          <a:lstStyle/>
          <a:p>
            <a:fld id="{E144857B-E108-E94F-ACB3-957D32FFAC7F}" type="datetimeFigureOut">
              <a:rPr lang="en-US" smtClean="0"/>
              <a:t>12/15/21</a:t>
            </a:fld>
            <a:endParaRPr lang="en-US"/>
          </a:p>
        </p:txBody>
      </p:sp>
      <p:sp>
        <p:nvSpPr>
          <p:cNvPr id="5" name="Footer Placeholder 4">
            <a:extLst>
              <a:ext uri="{FF2B5EF4-FFF2-40B4-BE49-F238E27FC236}">
                <a16:creationId xmlns:a16="http://schemas.microsoft.com/office/drawing/2014/main" id="{3430D5CE-74CD-734A-A8C0-FD6C0A7F22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E161DA-88FB-804A-A23F-386A68BAA619}"/>
              </a:ext>
            </a:extLst>
          </p:cNvPr>
          <p:cNvSpPr>
            <a:spLocks noGrp="1"/>
          </p:cNvSpPr>
          <p:nvPr>
            <p:ph type="sldNum" sz="quarter" idx="12"/>
          </p:nvPr>
        </p:nvSpPr>
        <p:spPr/>
        <p:txBody>
          <a:bodyPr/>
          <a:lstStyle/>
          <a:p>
            <a:fld id="{B43DA99C-E496-ED47-A040-AAA8EF616C24}" type="slidenum">
              <a:rPr lang="en-US" smtClean="0"/>
              <a:t>‹#›</a:t>
            </a:fld>
            <a:endParaRPr lang="en-US"/>
          </a:p>
        </p:txBody>
      </p:sp>
    </p:spTree>
    <p:extLst>
      <p:ext uri="{BB962C8B-B14F-4D97-AF65-F5344CB8AC3E}">
        <p14:creationId xmlns:p14="http://schemas.microsoft.com/office/powerpoint/2010/main" val="3606158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A4DB8-1385-2046-90EB-99ED8CE966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BB0C5A-3A6A-7F49-B378-E63AFABFD5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153ED3-79D8-1F4B-ACFE-41938021E588}"/>
              </a:ext>
            </a:extLst>
          </p:cNvPr>
          <p:cNvSpPr>
            <a:spLocks noGrp="1"/>
          </p:cNvSpPr>
          <p:nvPr>
            <p:ph type="dt" sz="half" idx="10"/>
          </p:nvPr>
        </p:nvSpPr>
        <p:spPr/>
        <p:txBody>
          <a:bodyPr/>
          <a:lstStyle/>
          <a:p>
            <a:fld id="{E144857B-E108-E94F-ACB3-957D32FFAC7F}" type="datetimeFigureOut">
              <a:rPr lang="en-US" smtClean="0"/>
              <a:t>12/15/21</a:t>
            </a:fld>
            <a:endParaRPr lang="en-US"/>
          </a:p>
        </p:txBody>
      </p:sp>
      <p:sp>
        <p:nvSpPr>
          <p:cNvPr id="5" name="Footer Placeholder 4">
            <a:extLst>
              <a:ext uri="{FF2B5EF4-FFF2-40B4-BE49-F238E27FC236}">
                <a16:creationId xmlns:a16="http://schemas.microsoft.com/office/drawing/2014/main" id="{615E9C96-8E4E-4642-A039-BC5AEC884D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05DEC2-5494-D542-9C37-75AF4C20FD88}"/>
              </a:ext>
            </a:extLst>
          </p:cNvPr>
          <p:cNvSpPr>
            <a:spLocks noGrp="1"/>
          </p:cNvSpPr>
          <p:nvPr>
            <p:ph type="sldNum" sz="quarter" idx="12"/>
          </p:nvPr>
        </p:nvSpPr>
        <p:spPr/>
        <p:txBody>
          <a:bodyPr/>
          <a:lstStyle/>
          <a:p>
            <a:fld id="{B43DA99C-E496-ED47-A040-AAA8EF616C24}" type="slidenum">
              <a:rPr lang="en-US" smtClean="0"/>
              <a:t>‹#›</a:t>
            </a:fld>
            <a:endParaRPr lang="en-US"/>
          </a:p>
        </p:txBody>
      </p:sp>
    </p:spTree>
    <p:extLst>
      <p:ext uri="{BB962C8B-B14F-4D97-AF65-F5344CB8AC3E}">
        <p14:creationId xmlns:p14="http://schemas.microsoft.com/office/powerpoint/2010/main" val="1857262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D692E4F-3B02-B14C-8E7D-19BE163BB49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2B57D8-5E55-4249-B0FE-AA35EACCBC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717CAD-0440-7F40-995A-2B5FD33D074E}"/>
              </a:ext>
            </a:extLst>
          </p:cNvPr>
          <p:cNvSpPr>
            <a:spLocks noGrp="1"/>
          </p:cNvSpPr>
          <p:nvPr>
            <p:ph type="dt" sz="half" idx="10"/>
          </p:nvPr>
        </p:nvSpPr>
        <p:spPr/>
        <p:txBody>
          <a:bodyPr/>
          <a:lstStyle/>
          <a:p>
            <a:fld id="{E144857B-E108-E94F-ACB3-957D32FFAC7F}" type="datetimeFigureOut">
              <a:rPr lang="en-US" smtClean="0"/>
              <a:t>12/15/21</a:t>
            </a:fld>
            <a:endParaRPr lang="en-US"/>
          </a:p>
        </p:txBody>
      </p:sp>
      <p:sp>
        <p:nvSpPr>
          <p:cNvPr id="5" name="Footer Placeholder 4">
            <a:extLst>
              <a:ext uri="{FF2B5EF4-FFF2-40B4-BE49-F238E27FC236}">
                <a16:creationId xmlns:a16="http://schemas.microsoft.com/office/drawing/2014/main" id="{1E994C42-D36B-EF43-9D6C-7639C10904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F8DB6E-6085-2647-A042-6AC260FDECB3}"/>
              </a:ext>
            </a:extLst>
          </p:cNvPr>
          <p:cNvSpPr>
            <a:spLocks noGrp="1"/>
          </p:cNvSpPr>
          <p:nvPr>
            <p:ph type="sldNum" sz="quarter" idx="12"/>
          </p:nvPr>
        </p:nvSpPr>
        <p:spPr/>
        <p:txBody>
          <a:bodyPr/>
          <a:lstStyle/>
          <a:p>
            <a:fld id="{B43DA99C-E496-ED47-A040-AAA8EF616C24}" type="slidenum">
              <a:rPr lang="en-US" smtClean="0"/>
              <a:t>‹#›</a:t>
            </a:fld>
            <a:endParaRPr lang="en-US"/>
          </a:p>
        </p:txBody>
      </p:sp>
    </p:spTree>
    <p:extLst>
      <p:ext uri="{BB962C8B-B14F-4D97-AF65-F5344CB8AC3E}">
        <p14:creationId xmlns:p14="http://schemas.microsoft.com/office/powerpoint/2010/main" val="457724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2E07E-E7B3-2945-8F15-F5AD2E6981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7D0CB3-08F6-C749-A4BE-CB585CD0D7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BFB96B-44CF-5E49-8B53-2AAC36E2C41C}"/>
              </a:ext>
            </a:extLst>
          </p:cNvPr>
          <p:cNvSpPr>
            <a:spLocks noGrp="1"/>
          </p:cNvSpPr>
          <p:nvPr>
            <p:ph type="dt" sz="half" idx="10"/>
          </p:nvPr>
        </p:nvSpPr>
        <p:spPr/>
        <p:txBody>
          <a:bodyPr/>
          <a:lstStyle/>
          <a:p>
            <a:fld id="{E144857B-E108-E94F-ACB3-957D32FFAC7F}" type="datetimeFigureOut">
              <a:rPr lang="en-US" smtClean="0"/>
              <a:t>12/15/21</a:t>
            </a:fld>
            <a:endParaRPr lang="en-US"/>
          </a:p>
        </p:txBody>
      </p:sp>
      <p:sp>
        <p:nvSpPr>
          <p:cNvPr id="5" name="Footer Placeholder 4">
            <a:extLst>
              <a:ext uri="{FF2B5EF4-FFF2-40B4-BE49-F238E27FC236}">
                <a16:creationId xmlns:a16="http://schemas.microsoft.com/office/drawing/2014/main" id="{B8EFED90-1C2C-7B4E-9931-8B757182D8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C59A31-476B-F341-981B-D92D041A3CE4}"/>
              </a:ext>
            </a:extLst>
          </p:cNvPr>
          <p:cNvSpPr>
            <a:spLocks noGrp="1"/>
          </p:cNvSpPr>
          <p:nvPr>
            <p:ph type="sldNum" sz="quarter" idx="12"/>
          </p:nvPr>
        </p:nvSpPr>
        <p:spPr/>
        <p:txBody>
          <a:bodyPr/>
          <a:lstStyle/>
          <a:p>
            <a:fld id="{B43DA99C-E496-ED47-A040-AAA8EF616C24}" type="slidenum">
              <a:rPr lang="en-US" smtClean="0"/>
              <a:t>‹#›</a:t>
            </a:fld>
            <a:endParaRPr lang="en-US"/>
          </a:p>
        </p:txBody>
      </p:sp>
    </p:spTree>
    <p:extLst>
      <p:ext uri="{BB962C8B-B14F-4D97-AF65-F5344CB8AC3E}">
        <p14:creationId xmlns:p14="http://schemas.microsoft.com/office/powerpoint/2010/main" val="3622830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9EB71-D699-0543-833A-AAE61B1131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74CEF2B-2CD4-EA42-94A0-EDFF9BD78B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51DFD6-E2A9-0A4F-9813-DEA1BDD02755}"/>
              </a:ext>
            </a:extLst>
          </p:cNvPr>
          <p:cNvSpPr>
            <a:spLocks noGrp="1"/>
          </p:cNvSpPr>
          <p:nvPr>
            <p:ph type="dt" sz="half" idx="10"/>
          </p:nvPr>
        </p:nvSpPr>
        <p:spPr/>
        <p:txBody>
          <a:bodyPr/>
          <a:lstStyle/>
          <a:p>
            <a:fld id="{E144857B-E108-E94F-ACB3-957D32FFAC7F}" type="datetimeFigureOut">
              <a:rPr lang="en-US" smtClean="0"/>
              <a:t>12/15/21</a:t>
            </a:fld>
            <a:endParaRPr lang="en-US"/>
          </a:p>
        </p:txBody>
      </p:sp>
      <p:sp>
        <p:nvSpPr>
          <p:cNvPr id="5" name="Footer Placeholder 4">
            <a:extLst>
              <a:ext uri="{FF2B5EF4-FFF2-40B4-BE49-F238E27FC236}">
                <a16:creationId xmlns:a16="http://schemas.microsoft.com/office/drawing/2014/main" id="{BDD03B10-8C0B-1945-857F-81D2C5512C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D92232-4959-7E4B-AFD1-CCE0D66A0F56}"/>
              </a:ext>
            </a:extLst>
          </p:cNvPr>
          <p:cNvSpPr>
            <a:spLocks noGrp="1"/>
          </p:cNvSpPr>
          <p:nvPr>
            <p:ph type="sldNum" sz="quarter" idx="12"/>
          </p:nvPr>
        </p:nvSpPr>
        <p:spPr/>
        <p:txBody>
          <a:bodyPr/>
          <a:lstStyle/>
          <a:p>
            <a:fld id="{B43DA99C-E496-ED47-A040-AAA8EF616C24}" type="slidenum">
              <a:rPr lang="en-US" smtClean="0"/>
              <a:t>‹#›</a:t>
            </a:fld>
            <a:endParaRPr lang="en-US"/>
          </a:p>
        </p:txBody>
      </p:sp>
    </p:spTree>
    <p:extLst>
      <p:ext uri="{BB962C8B-B14F-4D97-AF65-F5344CB8AC3E}">
        <p14:creationId xmlns:p14="http://schemas.microsoft.com/office/powerpoint/2010/main" val="4063146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A41F5-19A7-EC41-AAE0-15043761F4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0B1F80-B1D8-9645-BF4F-3D69FC98AF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569A91-19CA-764D-B86B-EF95EF2F0F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D9563B-3A8C-B34F-BAF8-7A6CD0A78DC6}"/>
              </a:ext>
            </a:extLst>
          </p:cNvPr>
          <p:cNvSpPr>
            <a:spLocks noGrp="1"/>
          </p:cNvSpPr>
          <p:nvPr>
            <p:ph type="dt" sz="half" idx="10"/>
          </p:nvPr>
        </p:nvSpPr>
        <p:spPr/>
        <p:txBody>
          <a:bodyPr/>
          <a:lstStyle/>
          <a:p>
            <a:fld id="{E144857B-E108-E94F-ACB3-957D32FFAC7F}" type="datetimeFigureOut">
              <a:rPr lang="en-US" smtClean="0"/>
              <a:t>12/15/21</a:t>
            </a:fld>
            <a:endParaRPr lang="en-US"/>
          </a:p>
        </p:txBody>
      </p:sp>
      <p:sp>
        <p:nvSpPr>
          <p:cNvPr id="6" name="Footer Placeholder 5">
            <a:extLst>
              <a:ext uri="{FF2B5EF4-FFF2-40B4-BE49-F238E27FC236}">
                <a16:creationId xmlns:a16="http://schemas.microsoft.com/office/drawing/2014/main" id="{935F20C1-FEEB-ED41-9AAF-6FAB643FEB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B1AEEB-5101-1249-BA5E-2505D44BFA20}"/>
              </a:ext>
            </a:extLst>
          </p:cNvPr>
          <p:cNvSpPr>
            <a:spLocks noGrp="1"/>
          </p:cNvSpPr>
          <p:nvPr>
            <p:ph type="sldNum" sz="quarter" idx="12"/>
          </p:nvPr>
        </p:nvSpPr>
        <p:spPr/>
        <p:txBody>
          <a:bodyPr/>
          <a:lstStyle/>
          <a:p>
            <a:fld id="{B43DA99C-E496-ED47-A040-AAA8EF616C24}" type="slidenum">
              <a:rPr lang="en-US" smtClean="0"/>
              <a:t>‹#›</a:t>
            </a:fld>
            <a:endParaRPr lang="en-US"/>
          </a:p>
        </p:txBody>
      </p:sp>
    </p:spTree>
    <p:extLst>
      <p:ext uri="{BB962C8B-B14F-4D97-AF65-F5344CB8AC3E}">
        <p14:creationId xmlns:p14="http://schemas.microsoft.com/office/powerpoint/2010/main" val="2462742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33B5A-EABB-A04D-AF33-87A7BC906C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E00ED2B-2009-7A43-9A6D-0B5015174E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A163E3-2CC0-6B4F-8780-E053C528368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C9738EC-8B91-FA43-9F2A-0FBCB14EF7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62AF7D-B5C8-EF43-8552-ED4F3A348F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2ED5665-5020-0A4F-96B0-693CB583012A}"/>
              </a:ext>
            </a:extLst>
          </p:cNvPr>
          <p:cNvSpPr>
            <a:spLocks noGrp="1"/>
          </p:cNvSpPr>
          <p:nvPr>
            <p:ph type="dt" sz="half" idx="10"/>
          </p:nvPr>
        </p:nvSpPr>
        <p:spPr/>
        <p:txBody>
          <a:bodyPr/>
          <a:lstStyle/>
          <a:p>
            <a:fld id="{E144857B-E108-E94F-ACB3-957D32FFAC7F}" type="datetimeFigureOut">
              <a:rPr lang="en-US" smtClean="0"/>
              <a:t>12/15/21</a:t>
            </a:fld>
            <a:endParaRPr lang="en-US"/>
          </a:p>
        </p:txBody>
      </p:sp>
      <p:sp>
        <p:nvSpPr>
          <p:cNvPr id="8" name="Footer Placeholder 7">
            <a:extLst>
              <a:ext uri="{FF2B5EF4-FFF2-40B4-BE49-F238E27FC236}">
                <a16:creationId xmlns:a16="http://schemas.microsoft.com/office/drawing/2014/main" id="{A2E41A6D-B4F1-6B44-A205-F5A61708751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4B53D5-0F35-1647-8871-13F8606B7FF6}"/>
              </a:ext>
            </a:extLst>
          </p:cNvPr>
          <p:cNvSpPr>
            <a:spLocks noGrp="1"/>
          </p:cNvSpPr>
          <p:nvPr>
            <p:ph type="sldNum" sz="quarter" idx="12"/>
          </p:nvPr>
        </p:nvSpPr>
        <p:spPr/>
        <p:txBody>
          <a:bodyPr/>
          <a:lstStyle/>
          <a:p>
            <a:fld id="{B43DA99C-E496-ED47-A040-AAA8EF616C24}" type="slidenum">
              <a:rPr lang="en-US" smtClean="0"/>
              <a:t>‹#›</a:t>
            </a:fld>
            <a:endParaRPr lang="en-US"/>
          </a:p>
        </p:txBody>
      </p:sp>
    </p:spTree>
    <p:extLst>
      <p:ext uri="{BB962C8B-B14F-4D97-AF65-F5344CB8AC3E}">
        <p14:creationId xmlns:p14="http://schemas.microsoft.com/office/powerpoint/2010/main" val="28781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1F7A7-EFB8-444C-89AB-7B4E7F748B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2180A0A-0C74-7442-970D-544C8FD11531}"/>
              </a:ext>
            </a:extLst>
          </p:cNvPr>
          <p:cNvSpPr>
            <a:spLocks noGrp="1"/>
          </p:cNvSpPr>
          <p:nvPr>
            <p:ph type="dt" sz="half" idx="10"/>
          </p:nvPr>
        </p:nvSpPr>
        <p:spPr/>
        <p:txBody>
          <a:bodyPr/>
          <a:lstStyle/>
          <a:p>
            <a:fld id="{E144857B-E108-E94F-ACB3-957D32FFAC7F}" type="datetimeFigureOut">
              <a:rPr lang="en-US" smtClean="0"/>
              <a:t>12/15/21</a:t>
            </a:fld>
            <a:endParaRPr lang="en-US"/>
          </a:p>
        </p:txBody>
      </p:sp>
      <p:sp>
        <p:nvSpPr>
          <p:cNvPr id="4" name="Footer Placeholder 3">
            <a:extLst>
              <a:ext uri="{FF2B5EF4-FFF2-40B4-BE49-F238E27FC236}">
                <a16:creationId xmlns:a16="http://schemas.microsoft.com/office/drawing/2014/main" id="{F58A8D33-7C11-A849-B1A0-19E8D735500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2AE3B90-21C6-2D4D-A188-B41DD52EEA98}"/>
              </a:ext>
            </a:extLst>
          </p:cNvPr>
          <p:cNvSpPr>
            <a:spLocks noGrp="1"/>
          </p:cNvSpPr>
          <p:nvPr>
            <p:ph type="sldNum" sz="quarter" idx="12"/>
          </p:nvPr>
        </p:nvSpPr>
        <p:spPr/>
        <p:txBody>
          <a:bodyPr/>
          <a:lstStyle/>
          <a:p>
            <a:fld id="{B43DA99C-E496-ED47-A040-AAA8EF616C24}" type="slidenum">
              <a:rPr lang="en-US" smtClean="0"/>
              <a:t>‹#›</a:t>
            </a:fld>
            <a:endParaRPr lang="en-US"/>
          </a:p>
        </p:txBody>
      </p:sp>
    </p:spTree>
    <p:extLst>
      <p:ext uri="{BB962C8B-B14F-4D97-AF65-F5344CB8AC3E}">
        <p14:creationId xmlns:p14="http://schemas.microsoft.com/office/powerpoint/2010/main" val="2313404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C927BC-12BB-E34E-A08A-6FEA2BB1F56E}"/>
              </a:ext>
            </a:extLst>
          </p:cNvPr>
          <p:cNvSpPr>
            <a:spLocks noGrp="1"/>
          </p:cNvSpPr>
          <p:nvPr>
            <p:ph type="dt" sz="half" idx="10"/>
          </p:nvPr>
        </p:nvSpPr>
        <p:spPr/>
        <p:txBody>
          <a:bodyPr/>
          <a:lstStyle/>
          <a:p>
            <a:fld id="{E144857B-E108-E94F-ACB3-957D32FFAC7F}" type="datetimeFigureOut">
              <a:rPr lang="en-US" smtClean="0"/>
              <a:t>12/15/21</a:t>
            </a:fld>
            <a:endParaRPr lang="en-US"/>
          </a:p>
        </p:txBody>
      </p:sp>
      <p:sp>
        <p:nvSpPr>
          <p:cNvPr id="3" name="Footer Placeholder 2">
            <a:extLst>
              <a:ext uri="{FF2B5EF4-FFF2-40B4-BE49-F238E27FC236}">
                <a16:creationId xmlns:a16="http://schemas.microsoft.com/office/drawing/2014/main" id="{ADB38240-4292-894C-93C4-15A668F56E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AE5FEAB-6FAF-404C-B312-6E4487A74D10}"/>
              </a:ext>
            </a:extLst>
          </p:cNvPr>
          <p:cNvSpPr>
            <a:spLocks noGrp="1"/>
          </p:cNvSpPr>
          <p:nvPr>
            <p:ph type="sldNum" sz="quarter" idx="12"/>
          </p:nvPr>
        </p:nvSpPr>
        <p:spPr/>
        <p:txBody>
          <a:bodyPr/>
          <a:lstStyle/>
          <a:p>
            <a:fld id="{B43DA99C-E496-ED47-A040-AAA8EF616C24}" type="slidenum">
              <a:rPr lang="en-US" smtClean="0"/>
              <a:t>‹#›</a:t>
            </a:fld>
            <a:endParaRPr lang="en-US"/>
          </a:p>
        </p:txBody>
      </p:sp>
    </p:spTree>
    <p:extLst>
      <p:ext uri="{BB962C8B-B14F-4D97-AF65-F5344CB8AC3E}">
        <p14:creationId xmlns:p14="http://schemas.microsoft.com/office/powerpoint/2010/main" val="3865213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4F93A-0CA7-D544-8F72-3673D94326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933A404-63DF-F842-81C7-8BA2CE82C0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031342D-5454-1D41-9818-1AAE9750F1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AA9D08-C31B-EA40-A018-04C4E16A52A8}"/>
              </a:ext>
            </a:extLst>
          </p:cNvPr>
          <p:cNvSpPr>
            <a:spLocks noGrp="1"/>
          </p:cNvSpPr>
          <p:nvPr>
            <p:ph type="dt" sz="half" idx="10"/>
          </p:nvPr>
        </p:nvSpPr>
        <p:spPr/>
        <p:txBody>
          <a:bodyPr/>
          <a:lstStyle/>
          <a:p>
            <a:fld id="{E144857B-E108-E94F-ACB3-957D32FFAC7F}" type="datetimeFigureOut">
              <a:rPr lang="en-US" smtClean="0"/>
              <a:t>12/15/21</a:t>
            </a:fld>
            <a:endParaRPr lang="en-US"/>
          </a:p>
        </p:txBody>
      </p:sp>
      <p:sp>
        <p:nvSpPr>
          <p:cNvPr id="6" name="Footer Placeholder 5">
            <a:extLst>
              <a:ext uri="{FF2B5EF4-FFF2-40B4-BE49-F238E27FC236}">
                <a16:creationId xmlns:a16="http://schemas.microsoft.com/office/drawing/2014/main" id="{A03208EC-F324-8549-A3C6-6B40738948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8269CA-750F-5846-A8CB-9260AE7EC973}"/>
              </a:ext>
            </a:extLst>
          </p:cNvPr>
          <p:cNvSpPr>
            <a:spLocks noGrp="1"/>
          </p:cNvSpPr>
          <p:nvPr>
            <p:ph type="sldNum" sz="quarter" idx="12"/>
          </p:nvPr>
        </p:nvSpPr>
        <p:spPr/>
        <p:txBody>
          <a:bodyPr/>
          <a:lstStyle/>
          <a:p>
            <a:fld id="{B43DA99C-E496-ED47-A040-AAA8EF616C24}" type="slidenum">
              <a:rPr lang="en-US" smtClean="0"/>
              <a:t>‹#›</a:t>
            </a:fld>
            <a:endParaRPr lang="en-US"/>
          </a:p>
        </p:txBody>
      </p:sp>
    </p:spTree>
    <p:extLst>
      <p:ext uri="{BB962C8B-B14F-4D97-AF65-F5344CB8AC3E}">
        <p14:creationId xmlns:p14="http://schemas.microsoft.com/office/powerpoint/2010/main" val="1806805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32B60-B50A-CD4F-9905-D23E2FC676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42F3191-3B85-9B46-AF53-B1BCD58122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5E720B8-5D2E-1548-B67A-B05C9A1E8A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A1FC54-D074-FB43-9739-085E25F18FBC}"/>
              </a:ext>
            </a:extLst>
          </p:cNvPr>
          <p:cNvSpPr>
            <a:spLocks noGrp="1"/>
          </p:cNvSpPr>
          <p:nvPr>
            <p:ph type="dt" sz="half" idx="10"/>
          </p:nvPr>
        </p:nvSpPr>
        <p:spPr/>
        <p:txBody>
          <a:bodyPr/>
          <a:lstStyle/>
          <a:p>
            <a:fld id="{E144857B-E108-E94F-ACB3-957D32FFAC7F}" type="datetimeFigureOut">
              <a:rPr lang="en-US" smtClean="0"/>
              <a:t>12/15/21</a:t>
            </a:fld>
            <a:endParaRPr lang="en-US"/>
          </a:p>
        </p:txBody>
      </p:sp>
      <p:sp>
        <p:nvSpPr>
          <p:cNvPr id="6" name="Footer Placeholder 5">
            <a:extLst>
              <a:ext uri="{FF2B5EF4-FFF2-40B4-BE49-F238E27FC236}">
                <a16:creationId xmlns:a16="http://schemas.microsoft.com/office/drawing/2014/main" id="{75F7558D-BC42-B14B-80A8-970698825A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3A062E-2621-0845-84EA-36ADAC16B07B}"/>
              </a:ext>
            </a:extLst>
          </p:cNvPr>
          <p:cNvSpPr>
            <a:spLocks noGrp="1"/>
          </p:cNvSpPr>
          <p:nvPr>
            <p:ph type="sldNum" sz="quarter" idx="12"/>
          </p:nvPr>
        </p:nvSpPr>
        <p:spPr/>
        <p:txBody>
          <a:bodyPr/>
          <a:lstStyle/>
          <a:p>
            <a:fld id="{B43DA99C-E496-ED47-A040-AAA8EF616C24}" type="slidenum">
              <a:rPr lang="en-US" smtClean="0"/>
              <a:t>‹#›</a:t>
            </a:fld>
            <a:endParaRPr lang="en-US"/>
          </a:p>
        </p:txBody>
      </p:sp>
    </p:spTree>
    <p:extLst>
      <p:ext uri="{BB962C8B-B14F-4D97-AF65-F5344CB8AC3E}">
        <p14:creationId xmlns:p14="http://schemas.microsoft.com/office/powerpoint/2010/main" val="1924012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F74628-9EA6-D048-98D6-9E47A1C65A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FF1F952-E1CC-6242-885C-9548800386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4A688E-A4EE-EA4F-A353-A3FF21FFBF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44857B-E108-E94F-ACB3-957D32FFAC7F}" type="datetimeFigureOut">
              <a:rPr lang="en-US" smtClean="0"/>
              <a:t>12/15/21</a:t>
            </a:fld>
            <a:endParaRPr lang="en-US"/>
          </a:p>
        </p:txBody>
      </p:sp>
      <p:sp>
        <p:nvSpPr>
          <p:cNvPr id="5" name="Footer Placeholder 4">
            <a:extLst>
              <a:ext uri="{FF2B5EF4-FFF2-40B4-BE49-F238E27FC236}">
                <a16:creationId xmlns:a16="http://schemas.microsoft.com/office/drawing/2014/main" id="{3AAD68F6-9532-2843-BFB0-807BF84441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CCA4A56-4606-4349-BC72-DF828936FE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3DA99C-E496-ED47-A040-AAA8EF616C24}" type="slidenum">
              <a:rPr lang="en-US" smtClean="0"/>
              <a:t>‹#›</a:t>
            </a:fld>
            <a:endParaRPr lang="en-US"/>
          </a:p>
        </p:txBody>
      </p:sp>
    </p:spTree>
    <p:extLst>
      <p:ext uri="{BB962C8B-B14F-4D97-AF65-F5344CB8AC3E}">
        <p14:creationId xmlns:p14="http://schemas.microsoft.com/office/powerpoint/2010/main" val="4008678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6AF4ABE2-381B-4B67-9C0F-27FFD64F7D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8">
            <a:extLst>
              <a:ext uri="{FF2B5EF4-FFF2-40B4-BE49-F238E27FC236}">
                <a16:creationId xmlns:a16="http://schemas.microsoft.com/office/drawing/2014/main" id="{4AA509EC-4C56-4A74-A517-3ECD04C3F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582070" y="2355786"/>
            <a:ext cx="7341665"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B0E723BD-FB60-8D42-A253-B28941DCC5C1}"/>
              </a:ext>
            </a:extLst>
          </p:cNvPr>
          <p:cNvSpPr>
            <a:spLocks noGrp="1"/>
          </p:cNvSpPr>
          <p:nvPr>
            <p:ph type="ctrTitle"/>
          </p:nvPr>
        </p:nvSpPr>
        <p:spPr>
          <a:xfrm>
            <a:off x="4720689" y="2520377"/>
            <a:ext cx="5822343" cy="2439683"/>
          </a:xfrm>
        </p:spPr>
        <p:txBody>
          <a:bodyPr>
            <a:normAutofit/>
          </a:bodyPr>
          <a:lstStyle/>
          <a:p>
            <a:pPr algn="l"/>
            <a:r>
              <a:rPr lang="en-US" sz="5400">
                <a:solidFill>
                  <a:srgbClr val="FFFFFF"/>
                </a:solidFill>
              </a:rPr>
              <a:t>TA Continua &amp; Appraisals</a:t>
            </a:r>
          </a:p>
        </p:txBody>
      </p:sp>
      <p:sp>
        <p:nvSpPr>
          <p:cNvPr id="37" name="Freeform 5">
            <a:extLst>
              <a:ext uri="{FF2B5EF4-FFF2-40B4-BE49-F238E27FC236}">
                <a16:creationId xmlns:a16="http://schemas.microsoft.com/office/drawing/2014/main" id="{6FBC94C7-2F0E-4FBA-B442-0E0296AAA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582070" y="1654168"/>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6">
            <a:extLst>
              <a:ext uri="{FF2B5EF4-FFF2-40B4-BE49-F238E27FC236}">
                <a16:creationId xmlns:a16="http://schemas.microsoft.com/office/drawing/2014/main" id="{6CF43A2F-2E6F-44F4-A006-A10CF1DCB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6808" y="1311136"/>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 name="Freeform 7">
            <a:extLst>
              <a:ext uri="{FF2B5EF4-FFF2-40B4-BE49-F238E27FC236}">
                <a16:creationId xmlns:a16="http://schemas.microsoft.com/office/drawing/2014/main" id="{F83DA5F0-0D4C-4E74-8A5C-F6CBD391F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16808" y="1126737"/>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Rectangle 42">
            <a:extLst>
              <a:ext uri="{FF2B5EF4-FFF2-40B4-BE49-F238E27FC236}">
                <a16:creationId xmlns:a16="http://schemas.microsoft.com/office/drawing/2014/main" id="{A7798713-AB3F-41E3-8CE3-1C1FBCF7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528" y="1120021"/>
            <a:ext cx="3268481" cy="3509529"/>
          </a:xfrm>
          <a:prstGeom prst="rect">
            <a:avLst/>
          </a:prstGeom>
          <a:solidFill>
            <a:srgbClr val="FFFFFF"/>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descr="Logo&#10;&#10;Description automatically generated">
            <a:extLst>
              <a:ext uri="{FF2B5EF4-FFF2-40B4-BE49-F238E27FC236}">
                <a16:creationId xmlns:a16="http://schemas.microsoft.com/office/drawing/2014/main" id="{DE97E3BA-0DF4-9D44-99C8-5194AB57DA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0189" y="1311136"/>
            <a:ext cx="2613773" cy="3176903"/>
          </a:xfrm>
          <a:prstGeom prst="rect">
            <a:avLst/>
          </a:prstGeom>
        </p:spPr>
      </p:pic>
      <p:sp>
        <p:nvSpPr>
          <p:cNvPr id="3" name="Subtitle 2">
            <a:extLst>
              <a:ext uri="{FF2B5EF4-FFF2-40B4-BE49-F238E27FC236}">
                <a16:creationId xmlns:a16="http://schemas.microsoft.com/office/drawing/2014/main" id="{8507E1A8-E41E-9141-A20D-FD5AEDECE164}"/>
              </a:ext>
            </a:extLst>
          </p:cNvPr>
          <p:cNvSpPr>
            <a:spLocks noGrp="1"/>
          </p:cNvSpPr>
          <p:nvPr>
            <p:ph type="subTitle" idx="1"/>
          </p:nvPr>
        </p:nvSpPr>
        <p:spPr>
          <a:xfrm flipV="1">
            <a:off x="5501897" y="7535399"/>
            <a:ext cx="2250469" cy="421918"/>
          </a:xfrm>
          <a:noFill/>
        </p:spPr>
        <p:txBody>
          <a:bodyPr>
            <a:normAutofit/>
          </a:bodyPr>
          <a:lstStyle/>
          <a:p>
            <a:endParaRPr lang="en-US" sz="2000" dirty="0">
              <a:solidFill>
                <a:srgbClr val="080808"/>
              </a:solidFill>
            </a:endParaRPr>
          </a:p>
        </p:txBody>
      </p:sp>
    </p:spTree>
    <p:extLst>
      <p:ext uri="{BB962C8B-B14F-4D97-AF65-F5344CB8AC3E}">
        <p14:creationId xmlns:p14="http://schemas.microsoft.com/office/powerpoint/2010/main" val="235467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9B4E05-8324-684A-B26A-9874D5B67DE7}"/>
              </a:ext>
            </a:extLst>
          </p:cNvPr>
          <p:cNvSpPr>
            <a:spLocks noGrp="1"/>
          </p:cNvSpPr>
          <p:nvPr>
            <p:ph type="title"/>
          </p:nvPr>
        </p:nvSpPr>
        <p:spPr>
          <a:xfrm>
            <a:off x="838200" y="365125"/>
            <a:ext cx="10515600" cy="1325563"/>
          </a:xfrm>
        </p:spPr>
        <p:txBody>
          <a:bodyPr>
            <a:normAutofit/>
          </a:bodyPr>
          <a:lstStyle/>
          <a:p>
            <a:r>
              <a:rPr lang="en-US" sz="5400"/>
              <a:t>TA Continua </a:t>
            </a:r>
          </a:p>
        </p:txBody>
      </p:sp>
      <p:sp>
        <p:nvSpPr>
          <p:cNvPr id="11"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DF55A05C-1548-420E-BF7C-88C361123972}"/>
              </a:ext>
            </a:extLst>
          </p:cNvPr>
          <p:cNvGraphicFramePr>
            <a:graphicFrameLocks noGrp="1"/>
          </p:cNvGraphicFramePr>
          <p:nvPr>
            <p:ph idx="1"/>
            <p:extLst>
              <p:ext uri="{D42A27DB-BD31-4B8C-83A1-F6EECF244321}">
                <p14:modId xmlns:p14="http://schemas.microsoft.com/office/powerpoint/2010/main" val="3892178242"/>
              </p:ext>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2603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2F52BD1-558E-0E44-A931-2F700EC76553}"/>
              </a:ext>
            </a:extLst>
          </p:cNvPr>
          <p:cNvSpPr>
            <a:spLocks noGrp="1"/>
          </p:cNvSpPr>
          <p:nvPr>
            <p:ph type="title"/>
          </p:nvPr>
        </p:nvSpPr>
        <p:spPr>
          <a:xfrm>
            <a:off x="524741" y="620392"/>
            <a:ext cx="3808268" cy="5504688"/>
          </a:xfrm>
        </p:spPr>
        <p:txBody>
          <a:bodyPr>
            <a:normAutofit/>
          </a:bodyPr>
          <a:lstStyle/>
          <a:p>
            <a:r>
              <a:rPr lang="en-GB" sz="2400" dirty="0">
                <a:solidFill>
                  <a:schemeClr val="bg1"/>
                </a:solidFill>
              </a:rPr>
              <a:t>Teaching Assistant Continua for Special Schools - The full set of TA Continua areas and the different descriptions that LSAs can self-assess themselves against.</a:t>
            </a:r>
            <a:br>
              <a:rPr lang="en-GB" sz="2400" dirty="0">
                <a:solidFill>
                  <a:schemeClr val="bg1"/>
                </a:solidFill>
              </a:rPr>
            </a:br>
            <a:br>
              <a:rPr lang="en-US" sz="2400" dirty="0">
                <a:solidFill>
                  <a:schemeClr val="bg1"/>
                </a:solidFill>
              </a:rPr>
            </a:br>
            <a:r>
              <a:rPr lang="en-US" sz="2400" dirty="0">
                <a:solidFill>
                  <a:schemeClr val="bg1"/>
                </a:solidFill>
              </a:rPr>
              <a:t>Pedagogy</a:t>
            </a:r>
            <a:br>
              <a:rPr lang="en-US" sz="2400" dirty="0">
                <a:solidFill>
                  <a:schemeClr val="bg1"/>
                </a:solidFill>
              </a:rPr>
            </a:br>
            <a:r>
              <a:rPr lang="en-US" sz="2400" dirty="0">
                <a:solidFill>
                  <a:schemeClr val="bg1"/>
                </a:solidFill>
              </a:rPr>
              <a:t>P1 Refining Teaching </a:t>
            </a:r>
            <a:br>
              <a:rPr lang="en-US" sz="2400" dirty="0">
                <a:solidFill>
                  <a:schemeClr val="bg1"/>
                </a:solidFill>
              </a:rPr>
            </a:br>
            <a:r>
              <a:rPr lang="en-US" sz="2400" dirty="0">
                <a:solidFill>
                  <a:schemeClr val="bg1"/>
                </a:solidFill>
              </a:rPr>
              <a:t>P1.1 Managing the Learning Environment  </a:t>
            </a:r>
          </a:p>
        </p:txBody>
      </p:sp>
      <p:graphicFrame>
        <p:nvGraphicFramePr>
          <p:cNvPr id="5" name="Content Placeholder 2">
            <a:extLst>
              <a:ext uri="{FF2B5EF4-FFF2-40B4-BE49-F238E27FC236}">
                <a16:creationId xmlns:a16="http://schemas.microsoft.com/office/drawing/2014/main" id="{CBFC5521-6E58-41DD-816E-ADFEA0CCF971}"/>
              </a:ext>
            </a:extLst>
          </p:cNvPr>
          <p:cNvGraphicFramePr>
            <a:graphicFrameLocks noGrp="1"/>
          </p:cNvGraphicFramePr>
          <p:nvPr>
            <p:ph idx="1"/>
            <p:extLst>
              <p:ext uri="{D42A27DB-BD31-4B8C-83A1-F6EECF244321}">
                <p14:modId xmlns:p14="http://schemas.microsoft.com/office/powerpoint/2010/main" val="3482102956"/>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2849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Isosceles Triangle 21">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Isosceles Triangle 23">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6">
            <a:extLst>
              <a:ext uri="{FF2B5EF4-FFF2-40B4-BE49-F238E27FC236}">
                <a16:creationId xmlns:a16="http://schemas.microsoft.com/office/drawing/2014/main" id="{80309892-5505-424B-953B-C0F543475F3B}"/>
              </a:ext>
            </a:extLst>
          </p:cNvPr>
          <p:cNvGraphicFramePr>
            <a:graphicFrameLocks noGrp="1"/>
          </p:cNvGraphicFramePr>
          <p:nvPr>
            <p:ph idx="1"/>
            <p:extLst>
              <p:ext uri="{D42A27DB-BD31-4B8C-83A1-F6EECF244321}">
                <p14:modId xmlns:p14="http://schemas.microsoft.com/office/powerpoint/2010/main" val="1555021847"/>
              </p:ext>
            </p:extLst>
          </p:nvPr>
        </p:nvGraphicFramePr>
        <p:xfrm>
          <a:off x="643467" y="1083733"/>
          <a:ext cx="10905068" cy="4703546"/>
        </p:xfrm>
        <a:graphic>
          <a:graphicData uri="http://schemas.openxmlformats.org/drawingml/2006/table">
            <a:tbl>
              <a:tblPr firstRow="1" firstCol="1" bandRow="1">
                <a:tableStyleId>{3B4B98B0-60AC-42C2-AFA5-B58CD77FA1E5}</a:tableStyleId>
              </a:tblPr>
              <a:tblGrid>
                <a:gridCol w="1305020">
                  <a:extLst>
                    <a:ext uri="{9D8B030D-6E8A-4147-A177-3AD203B41FA5}">
                      <a16:colId xmlns:a16="http://schemas.microsoft.com/office/drawing/2014/main" val="2089864739"/>
                    </a:ext>
                  </a:extLst>
                </a:gridCol>
                <a:gridCol w="2463860">
                  <a:extLst>
                    <a:ext uri="{9D8B030D-6E8A-4147-A177-3AD203B41FA5}">
                      <a16:colId xmlns:a16="http://schemas.microsoft.com/office/drawing/2014/main" val="412647236"/>
                    </a:ext>
                  </a:extLst>
                </a:gridCol>
                <a:gridCol w="2359444">
                  <a:extLst>
                    <a:ext uri="{9D8B030D-6E8A-4147-A177-3AD203B41FA5}">
                      <a16:colId xmlns:a16="http://schemas.microsoft.com/office/drawing/2014/main" val="1452686952"/>
                    </a:ext>
                  </a:extLst>
                </a:gridCol>
                <a:gridCol w="2384777">
                  <a:extLst>
                    <a:ext uri="{9D8B030D-6E8A-4147-A177-3AD203B41FA5}">
                      <a16:colId xmlns:a16="http://schemas.microsoft.com/office/drawing/2014/main" val="2128556966"/>
                    </a:ext>
                  </a:extLst>
                </a:gridCol>
                <a:gridCol w="2391967">
                  <a:extLst>
                    <a:ext uri="{9D8B030D-6E8A-4147-A177-3AD203B41FA5}">
                      <a16:colId xmlns:a16="http://schemas.microsoft.com/office/drawing/2014/main" val="706056555"/>
                    </a:ext>
                  </a:extLst>
                </a:gridCol>
              </a:tblGrid>
              <a:tr h="4703546">
                <a:tc>
                  <a:txBody>
                    <a:bodyPr/>
                    <a:lstStyle/>
                    <a:p>
                      <a:pPr>
                        <a:lnSpc>
                          <a:spcPct val="107000"/>
                        </a:lnSpc>
                        <a:spcAft>
                          <a:spcPts val="800"/>
                        </a:spcAft>
                      </a:pPr>
                      <a:r>
                        <a:rPr lang="en-GB" sz="1300">
                          <a:effectLst/>
                        </a:rPr>
                        <a:t>Promoting good behaviour for learning </a:t>
                      </a:r>
                      <a:endParaRPr lang="en-GB" sz="1200">
                        <a:effectLst/>
                      </a:endParaRPr>
                    </a:p>
                    <a:p>
                      <a:pPr>
                        <a:lnSpc>
                          <a:spcPct val="107000"/>
                        </a:lnSpc>
                        <a:spcAft>
                          <a:spcPts val="800"/>
                        </a:spcAft>
                      </a:pPr>
                      <a:r>
                        <a:rPr lang="en-GB" sz="1000">
                          <a:effectLst/>
                        </a:rPr>
                        <a:t> </a:t>
                      </a:r>
                      <a:endParaRPr lang="en-GB"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3947" marR="13694" marT="109550" marB="0"/>
                </a:tc>
                <a:tc>
                  <a:txBody>
                    <a:bodyPr/>
                    <a:lstStyle/>
                    <a:p>
                      <a:pPr marR="55245">
                        <a:lnSpc>
                          <a:spcPct val="100000"/>
                        </a:lnSpc>
                        <a:spcAft>
                          <a:spcPts val="590"/>
                        </a:spcAft>
                      </a:pPr>
                      <a:r>
                        <a:rPr lang="en-GB" sz="1100" dirty="0">
                          <a:solidFill>
                            <a:srgbClr val="7030A0"/>
                          </a:solidFill>
                          <a:effectLst/>
                        </a:rPr>
                        <a:t>Knowledge and skills: </a:t>
                      </a:r>
                      <a:r>
                        <a:rPr lang="en-GB" sz="1100" dirty="0">
                          <a:effectLst/>
                        </a:rPr>
                        <a:t>You have limited knowledge and skills to direct or control behaviour. You make limited or no use of awareness of pupil contexts to help this.  </a:t>
                      </a:r>
                      <a:endParaRPr lang="en-GB" sz="1200" dirty="0">
                        <a:effectLst/>
                      </a:endParaRPr>
                    </a:p>
                    <a:p>
                      <a:pPr marR="32385">
                        <a:lnSpc>
                          <a:spcPct val="100000"/>
                        </a:lnSpc>
                        <a:spcAft>
                          <a:spcPts val="590"/>
                        </a:spcAft>
                      </a:pPr>
                      <a:r>
                        <a:rPr lang="en-GB" sz="1100" dirty="0">
                          <a:solidFill>
                            <a:srgbClr val="FF0000"/>
                          </a:solidFill>
                          <a:effectLst/>
                        </a:rPr>
                        <a:t>Rules and rewards: </a:t>
                      </a:r>
                      <a:r>
                        <a:rPr lang="en-GB" sz="1100" dirty="0">
                          <a:effectLst/>
                        </a:rPr>
                        <a:t>On many occasions the application of rules, rewards and sanctions do not follow school policy and pupils are often unclear about them. You frequently hand responsibility to the teacher for dealing with issues. </a:t>
                      </a:r>
                      <a:endParaRPr lang="en-GB" sz="1200" dirty="0">
                        <a:effectLst/>
                      </a:endParaRPr>
                    </a:p>
                    <a:p>
                      <a:pPr>
                        <a:lnSpc>
                          <a:spcPct val="100000"/>
                        </a:lnSpc>
                        <a:spcAft>
                          <a:spcPts val="605"/>
                        </a:spcAft>
                      </a:pPr>
                      <a:r>
                        <a:rPr lang="en-GB" sz="1100" dirty="0">
                          <a:solidFill>
                            <a:schemeClr val="accent1"/>
                          </a:solidFill>
                          <a:effectLst/>
                        </a:rPr>
                        <a:t>Feedback to pupils about behaviour: </a:t>
                      </a:r>
                      <a:r>
                        <a:rPr lang="en-GB" sz="1100" dirty="0">
                          <a:effectLst/>
                        </a:rPr>
                        <a:t>Your responses to poor behaviour are often inappropriate. Certain pupils are frequently in receipt of your disapproval.  </a:t>
                      </a:r>
                      <a:endParaRPr lang="en-GB" sz="1200" dirty="0">
                        <a:effectLst/>
                      </a:endParaRPr>
                    </a:p>
                    <a:p>
                      <a:pPr>
                        <a:lnSpc>
                          <a:spcPct val="107000"/>
                        </a:lnSpc>
                        <a:spcAft>
                          <a:spcPts val="800"/>
                        </a:spcAft>
                      </a:pPr>
                      <a:r>
                        <a:rPr lang="en-GB" sz="1100" b="1" dirty="0">
                          <a:effectLst/>
                        </a:rPr>
                        <a:t>Impact: </a:t>
                      </a:r>
                      <a:r>
                        <a:rPr lang="en-GB" sz="1100" dirty="0">
                          <a:effectLst/>
                        </a:rPr>
                        <a:t>In sessions you lead, pupil behaviour is often inconsistent, including frequent off-task behaviours.  </a:t>
                      </a:r>
                      <a:endParaRPr lang="en-GB"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3947" marR="13694" marT="109550" marB="0"/>
                </a:tc>
                <a:tc>
                  <a:txBody>
                    <a:bodyPr/>
                    <a:lstStyle/>
                    <a:p>
                      <a:pPr>
                        <a:lnSpc>
                          <a:spcPct val="100000"/>
                        </a:lnSpc>
                        <a:spcAft>
                          <a:spcPts val="605"/>
                        </a:spcAft>
                      </a:pPr>
                      <a:r>
                        <a:rPr lang="en-GB" sz="1100" dirty="0">
                          <a:solidFill>
                            <a:schemeClr val="accent2"/>
                          </a:solidFill>
                          <a:effectLst/>
                        </a:rPr>
                        <a:t>You have appropriate knowledge and skills about behaviour management and usually use them well.  </a:t>
                      </a:r>
                      <a:endParaRPr lang="en-GB" sz="1200" dirty="0">
                        <a:solidFill>
                          <a:schemeClr val="accent2"/>
                        </a:solidFill>
                        <a:effectLst/>
                      </a:endParaRPr>
                    </a:p>
                    <a:p>
                      <a:pPr>
                        <a:lnSpc>
                          <a:spcPct val="100000"/>
                        </a:lnSpc>
                        <a:spcAft>
                          <a:spcPts val="590"/>
                        </a:spcAft>
                      </a:pPr>
                      <a:r>
                        <a:rPr lang="en-GB" sz="1100" dirty="0">
                          <a:solidFill>
                            <a:schemeClr val="accent2"/>
                          </a:solidFill>
                          <a:effectLst/>
                        </a:rPr>
                        <a:t>You ensure pupils know and enact the rules well. You provide appropriate rewards in line with school policy. </a:t>
                      </a:r>
                      <a:endParaRPr lang="en-GB" sz="1200" dirty="0">
                        <a:solidFill>
                          <a:schemeClr val="accent2"/>
                        </a:solidFill>
                        <a:effectLst/>
                      </a:endParaRPr>
                    </a:p>
                    <a:p>
                      <a:pPr marR="3175">
                        <a:lnSpc>
                          <a:spcPct val="100000"/>
                        </a:lnSpc>
                        <a:spcAft>
                          <a:spcPts val="590"/>
                        </a:spcAft>
                      </a:pPr>
                      <a:r>
                        <a:rPr lang="en-GB" sz="1100" dirty="0">
                          <a:solidFill>
                            <a:schemeClr val="accent2"/>
                          </a:solidFill>
                          <a:effectLst/>
                        </a:rPr>
                        <a:t>Your specific positive feedback about behaviour is developing and is replacing general comments. </a:t>
                      </a:r>
                      <a:endParaRPr lang="en-GB" sz="1200" dirty="0">
                        <a:solidFill>
                          <a:schemeClr val="accent2"/>
                        </a:solidFill>
                        <a:effectLst/>
                      </a:endParaRPr>
                    </a:p>
                    <a:p>
                      <a:pPr>
                        <a:lnSpc>
                          <a:spcPct val="107000"/>
                        </a:lnSpc>
                        <a:spcAft>
                          <a:spcPts val="800"/>
                        </a:spcAft>
                      </a:pPr>
                      <a:r>
                        <a:rPr lang="en-GB" sz="1100" dirty="0">
                          <a:solidFill>
                            <a:schemeClr val="accent2"/>
                          </a:solidFill>
                          <a:effectLst/>
                        </a:rPr>
                        <a:t>Pupil behaviour is usually appropriate for sessions that you lead.  </a:t>
                      </a:r>
                      <a:endParaRPr lang="en-GB" sz="12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txBody>
                  <a:tcPr marL="73947" marR="13694" marT="109550" marB="0"/>
                </a:tc>
                <a:tc>
                  <a:txBody>
                    <a:bodyPr/>
                    <a:lstStyle/>
                    <a:p>
                      <a:pPr>
                        <a:lnSpc>
                          <a:spcPct val="100000"/>
                        </a:lnSpc>
                        <a:spcAft>
                          <a:spcPts val="590"/>
                        </a:spcAft>
                      </a:pPr>
                      <a:r>
                        <a:rPr lang="en-GB" sz="1100" dirty="0">
                          <a:solidFill>
                            <a:schemeClr val="accent4">
                              <a:lumMod val="60000"/>
                              <a:lumOff val="40000"/>
                            </a:schemeClr>
                          </a:solidFill>
                          <a:effectLst/>
                        </a:rPr>
                        <a:t>You are well-informed about all learners and use this information very well to develop positive behaviour management. You act proactively and frequently intercede before issues arise.  </a:t>
                      </a:r>
                      <a:endParaRPr lang="en-GB" sz="1200" dirty="0">
                        <a:solidFill>
                          <a:schemeClr val="accent4">
                            <a:lumMod val="60000"/>
                            <a:lumOff val="40000"/>
                          </a:schemeClr>
                        </a:solidFill>
                        <a:effectLst/>
                      </a:endParaRPr>
                    </a:p>
                    <a:p>
                      <a:pPr>
                        <a:lnSpc>
                          <a:spcPct val="100000"/>
                        </a:lnSpc>
                        <a:spcAft>
                          <a:spcPts val="590"/>
                        </a:spcAft>
                      </a:pPr>
                      <a:r>
                        <a:rPr lang="en-GB" sz="1100" dirty="0">
                          <a:solidFill>
                            <a:schemeClr val="accent4">
                              <a:lumMod val="60000"/>
                              <a:lumOff val="40000"/>
                            </a:schemeClr>
                          </a:solidFill>
                          <a:effectLst/>
                        </a:rPr>
                        <a:t>Your consistent approaches ensure pupil rewards are regular and </a:t>
                      </a:r>
                      <a:r>
                        <a:rPr lang="en-GB" sz="1100" dirty="0" err="1">
                          <a:solidFill>
                            <a:schemeClr val="accent4">
                              <a:lumMod val="60000"/>
                              <a:lumOff val="40000"/>
                            </a:schemeClr>
                          </a:solidFill>
                          <a:effectLst/>
                        </a:rPr>
                        <a:t>higherlevel</a:t>
                      </a:r>
                      <a:r>
                        <a:rPr lang="en-GB" sz="1100" dirty="0">
                          <a:solidFill>
                            <a:schemeClr val="accent4">
                              <a:lumMod val="60000"/>
                              <a:lumOff val="40000"/>
                            </a:schemeClr>
                          </a:solidFill>
                          <a:effectLst/>
                        </a:rPr>
                        <a:t> sanctions few. You often make positive suggestions to the teacher, in terms of what works well for pupils who show challenging behaviour. </a:t>
                      </a:r>
                      <a:endParaRPr lang="en-GB" sz="1200" dirty="0">
                        <a:solidFill>
                          <a:schemeClr val="accent4">
                            <a:lumMod val="60000"/>
                            <a:lumOff val="40000"/>
                          </a:schemeClr>
                        </a:solidFill>
                        <a:effectLst/>
                      </a:endParaRPr>
                    </a:p>
                    <a:p>
                      <a:pPr marR="13970">
                        <a:lnSpc>
                          <a:spcPct val="100000"/>
                        </a:lnSpc>
                        <a:spcAft>
                          <a:spcPts val="600"/>
                        </a:spcAft>
                      </a:pPr>
                      <a:r>
                        <a:rPr lang="en-GB" sz="1100" dirty="0">
                          <a:solidFill>
                            <a:schemeClr val="accent4">
                              <a:lumMod val="60000"/>
                              <a:lumOff val="40000"/>
                            </a:schemeClr>
                          </a:solidFill>
                          <a:effectLst/>
                        </a:rPr>
                        <a:t>Appropriate and consistent use of specific praise supports the following of agreed class rules. Your comments about behaviour are always separated from the child. You use a ‘clean slate’ approach. Pupils respond well to this. </a:t>
                      </a:r>
                      <a:endParaRPr lang="en-GB" sz="1200" dirty="0">
                        <a:solidFill>
                          <a:schemeClr val="accent4">
                            <a:lumMod val="60000"/>
                            <a:lumOff val="40000"/>
                          </a:schemeClr>
                        </a:solidFill>
                        <a:effectLst/>
                      </a:endParaRPr>
                    </a:p>
                    <a:p>
                      <a:pPr>
                        <a:lnSpc>
                          <a:spcPct val="107000"/>
                        </a:lnSpc>
                        <a:spcAft>
                          <a:spcPts val="800"/>
                        </a:spcAft>
                      </a:pPr>
                      <a:r>
                        <a:rPr lang="en-GB" sz="1100" dirty="0">
                          <a:solidFill>
                            <a:schemeClr val="accent4">
                              <a:lumMod val="60000"/>
                              <a:lumOff val="40000"/>
                            </a:schemeClr>
                          </a:solidFill>
                          <a:effectLst/>
                        </a:rPr>
                        <a:t>Behaviour is nearly always good in sessions that you lead. This impacts well on the learning.  </a:t>
                      </a:r>
                      <a:endParaRPr lang="en-GB" sz="1200" dirty="0">
                        <a:solidFill>
                          <a:schemeClr val="accent4">
                            <a:lumMod val="60000"/>
                            <a:lumOff val="4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73947" marR="13694" marT="109550" marB="0"/>
                </a:tc>
                <a:tc>
                  <a:txBody>
                    <a:bodyPr/>
                    <a:lstStyle/>
                    <a:p>
                      <a:pPr>
                        <a:lnSpc>
                          <a:spcPct val="100000"/>
                        </a:lnSpc>
                        <a:spcAft>
                          <a:spcPts val="590"/>
                        </a:spcAft>
                      </a:pPr>
                      <a:r>
                        <a:rPr lang="en-GB" sz="1100" dirty="0">
                          <a:solidFill>
                            <a:schemeClr val="accent6"/>
                          </a:solidFill>
                          <a:effectLst/>
                        </a:rPr>
                        <a:t>Behaviour management is outstanding due to your clear and consistent approaches. These include very effective proactive strategies to prevent and de-escalate issues. </a:t>
                      </a:r>
                      <a:endParaRPr lang="en-GB" sz="1200" dirty="0">
                        <a:solidFill>
                          <a:schemeClr val="accent6"/>
                        </a:solidFill>
                        <a:effectLst/>
                      </a:endParaRPr>
                    </a:p>
                    <a:p>
                      <a:pPr marR="7620">
                        <a:lnSpc>
                          <a:spcPct val="100000"/>
                        </a:lnSpc>
                        <a:spcAft>
                          <a:spcPts val="600"/>
                        </a:spcAft>
                      </a:pPr>
                      <a:r>
                        <a:rPr lang="en-GB" sz="1100" dirty="0">
                          <a:solidFill>
                            <a:schemeClr val="accent6"/>
                          </a:solidFill>
                          <a:effectLst/>
                        </a:rPr>
                        <a:t>You rarely need to resort to high level sanctions. Your behaviour management approaches are refined well to support highly vulnerable learners. Your insightful inputs on strategies used are highly effective.  </a:t>
                      </a:r>
                      <a:endParaRPr lang="en-GB" sz="1200" dirty="0">
                        <a:solidFill>
                          <a:schemeClr val="accent6"/>
                        </a:solidFill>
                        <a:effectLst/>
                      </a:endParaRPr>
                    </a:p>
                    <a:p>
                      <a:pPr>
                        <a:lnSpc>
                          <a:spcPct val="100000"/>
                        </a:lnSpc>
                        <a:spcAft>
                          <a:spcPts val="590"/>
                        </a:spcAft>
                      </a:pPr>
                      <a:r>
                        <a:rPr lang="en-GB" sz="1100" dirty="0">
                          <a:solidFill>
                            <a:schemeClr val="accent6"/>
                          </a:solidFill>
                          <a:effectLst/>
                        </a:rPr>
                        <a:t>You ensure that, where appropriate, pupils reflect on their behaviours and they are increasingly able to identify triggers and make appropriate responses (Not PMLD). This includes using restorative justice type approaches. Your approaches are beginning to shape a pupil’s behaviour even when you are not there! </a:t>
                      </a:r>
                      <a:endParaRPr lang="en-GB" sz="1200" dirty="0">
                        <a:solidFill>
                          <a:schemeClr val="accent6"/>
                        </a:solidFill>
                        <a:effectLst/>
                      </a:endParaRPr>
                    </a:p>
                    <a:p>
                      <a:pPr marR="3810">
                        <a:lnSpc>
                          <a:spcPct val="107000"/>
                        </a:lnSpc>
                        <a:spcAft>
                          <a:spcPts val="800"/>
                        </a:spcAft>
                      </a:pPr>
                      <a:r>
                        <a:rPr lang="en-GB" sz="1100" dirty="0">
                          <a:solidFill>
                            <a:schemeClr val="accent6"/>
                          </a:solidFill>
                          <a:effectLst/>
                        </a:rPr>
                        <a:t>Behaviour for nearly all pupils is consistently good and often excellent in the sessions that you lead. Where appropriate, pupils show excellent self-regulation skills. </a:t>
                      </a:r>
                      <a:endParaRPr lang="en-GB" sz="12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txBody>
                  <a:tcPr marL="73947" marR="13694" marT="109550" marB="0" anchor="ctr"/>
                </a:tc>
                <a:extLst>
                  <a:ext uri="{0D108BD9-81ED-4DB2-BD59-A6C34878D82A}">
                    <a16:rowId xmlns:a16="http://schemas.microsoft.com/office/drawing/2014/main" val="1343661890"/>
                  </a:ext>
                </a:extLst>
              </a:tr>
            </a:tbl>
          </a:graphicData>
        </a:graphic>
      </p:graphicFrame>
    </p:spTree>
    <p:extLst>
      <p:ext uri="{BB962C8B-B14F-4D97-AF65-F5344CB8AC3E}">
        <p14:creationId xmlns:p14="http://schemas.microsoft.com/office/powerpoint/2010/main" val="2525249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73BDE-EA9A-9645-8F1F-695389850A7F}"/>
              </a:ext>
            </a:extLst>
          </p:cNvPr>
          <p:cNvSpPr>
            <a:spLocks noGrp="1"/>
          </p:cNvSpPr>
          <p:nvPr>
            <p:ph type="title"/>
          </p:nvPr>
        </p:nvSpPr>
        <p:spPr>
          <a:xfrm>
            <a:off x="391378" y="320676"/>
            <a:ext cx="11407487" cy="715644"/>
          </a:xfrm>
        </p:spPr>
        <p:txBody>
          <a:bodyPr>
            <a:normAutofit fontScale="90000"/>
          </a:bodyPr>
          <a:lstStyle/>
          <a:p>
            <a:r>
              <a:rPr lang="en-US" sz="5400" dirty="0"/>
              <a:t>Summary Recording Sheet </a:t>
            </a:r>
          </a:p>
        </p:txBody>
      </p:sp>
      <p:graphicFrame>
        <p:nvGraphicFramePr>
          <p:cNvPr id="4" name="Content Placeholder 3">
            <a:extLst>
              <a:ext uri="{FF2B5EF4-FFF2-40B4-BE49-F238E27FC236}">
                <a16:creationId xmlns:a16="http://schemas.microsoft.com/office/drawing/2014/main" id="{DA5D3BDA-74AE-EF43-B615-3F85B89EBCE0}"/>
              </a:ext>
            </a:extLst>
          </p:cNvPr>
          <p:cNvGraphicFramePr>
            <a:graphicFrameLocks noGrp="1"/>
          </p:cNvGraphicFramePr>
          <p:nvPr>
            <p:ph idx="1"/>
            <p:extLst>
              <p:ext uri="{D42A27DB-BD31-4B8C-83A1-F6EECF244321}">
                <p14:modId xmlns:p14="http://schemas.microsoft.com/office/powerpoint/2010/main" val="2645524781"/>
              </p:ext>
            </p:extLst>
          </p:nvPr>
        </p:nvGraphicFramePr>
        <p:xfrm>
          <a:off x="391378" y="1036320"/>
          <a:ext cx="11407486" cy="5140652"/>
        </p:xfrm>
        <a:graphic>
          <a:graphicData uri="http://schemas.openxmlformats.org/drawingml/2006/table">
            <a:tbl>
              <a:tblPr firstRow="1" firstCol="1" bandRow="1"/>
              <a:tblGrid>
                <a:gridCol w="4381639">
                  <a:extLst>
                    <a:ext uri="{9D8B030D-6E8A-4147-A177-3AD203B41FA5}">
                      <a16:colId xmlns:a16="http://schemas.microsoft.com/office/drawing/2014/main" val="307067583"/>
                    </a:ext>
                  </a:extLst>
                </a:gridCol>
                <a:gridCol w="952762">
                  <a:extLst>
                    <a:ext uri="{9D8B030D-6E8A-4147-A177-3AD203B41FA5}">
                      <a16:colId xmlns:a16="http://schemas.microsoft.com/office/drawing/2014/main" val="2649756017"/>
                    </a:ext>
                  </a:extLst>
                </a:gridCol>
                <a:gridCol w="616481">
                  <a:extLst>
                    <a:ext uri="{9D8B030D-6E8A-4147-A177-3AD203B41FA5}">
                      <a16:colId xmlns:a16="http://schemas.microsoft.com/office/drawing/2014/main" val="731754008"/>
                    </a:ext>
                  </a:extLst>
                </a:gridCol>
                <a:gridCol w="795438">
                  <a:extLst>
                    <a:ext uri="{9D8B030D-6E8A-4147-A177-3AD203B41FA5}">
                      <a16:colId xmlns:a16="http://schemas.microsoft.com/office/drawing/2014/main" val="2087399329"/>
                    </a:ext>
                  </a:extLst>
                </a:gridCol>
                <a:gridCol w="397485">
                  <a:extLst>
                    <a:ext uri="{9D8B030D-6E8A-4147-A177-3AD203B41FA5}">
                      <a16:colId xmlns:a16="http://schemas.microsoft.com/office/drawing/2014/main" val="3456359505"/>
                    </a:ext>
                  </a:extLst>
                </a:gridCol>
                <a:gridCol w="972252">
                  <a:extLst>
                    <a:ext uri="{9D8B030D-6E8A-4147-A177-3AD203B41FA5}">
                      <a16:colId xmlns:a16="http://schemas.microsoft.com/office/drawing/2014/main" val="180506843"/>
                    </a:ext>
                  </a:extLst>
                </a:gridCol>
                <a:gridCol w="1285622">
                  <a:extLst>
                    <a:ext uri="{9D8B030D-6E8A-4147-A177-3AD203B41FA5}">
                      <a16:colId xmlns:a16="http://schemas.microsoft.com/office/drawing/2014/main" val="3049026805"/>
                    </a:ext>
                  </a:extLst>
                </a:gridCol>
                <a:gridCol w="568652">
                  <a:extLst>
                    <a:ext uri="{9D8B030D-6E8A-4147-A177-3AD203B41FA5}">
                      <a16:colId xmlns:a16="http://schemas.microsoft.com/office/drawing/2014/main" val="1086120623"/>
                    </a:ext>
                  </a:extLst>
                </a:gridCol>
                <a:gridCol w="875246">
                  <a:extLst>
                    <a:ext uri="{9D8B030D-6E8A-4147-A177-3AD203B41FA5}">
                      <a16:colId xmlns:a16="http://schemas.microsoft.com/office/drawing/2014/main" val="1398922534"/>
                    </a:ext>
                  </a:extLst>
                </a:gridCol>
                <a:gridCol w="561909">
                  <a:extLst>
                    <a:ext uri="{9D8B030D-6E8A-4147-A177-3AD203B41FA5}">
                      <a16:colId xmlns:a16="http://schemas.microsoft.com/office/drawing/2014/main" val="548533597"/>
                    </a:ext>
                  </a:extLst>
                </a:gridCol>
              </a:tblGrid>
              <a:tr h="317469">
                <a:tc gridSpan="7">
                  <a:txBody>
                    <a:bodyPr/>
                    <a:lstStyle/>
                    <a:p>
                      <a:pPr marL="1965960" algn="l" fontAlgn="t">
                        <a:lnSpc>
                          <a:spcPct val="107000"/>
                        </a:lnSpc>
                        <a:spcBef>
                          <a:spcPts val="0"/>
                        </a:spcBef>
                        <a:spcAft>
                          <a:spcPts val="800"/>
                        </a:spcAft>
                      </a:pPr>
                      <a:r>
                        <a:rPr lang="en-GB" sz="11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Teaching Assistant Continua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4942362"/>
                  </a:ext>
                </a:extLst>
              </a:tr>
              <a:tr h="317469">
                <a:tc gridSpan="7">
                  <a:txBody>
                    <a:bodyPr/>
                    <a:lstStyle/>
                    <a:p>
                      <a:pPr marR="338328" algn="r" fontAlgn="t">
                        <a:lnSpc>
                          <a:spcPct val="107000"/>
                        </a:lnSpc>
                        <a:spcBef>
                          <a:spcPts val="0"/>
                        </a:spcBef>
                        <a:spcAft>
                          <a:spcPts val="800"/>
                        </a:spcAft>
                      </a:pPr>
                      <a:r>
                        <a:rPr lang="en-GB" sz="11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Summary Record of Development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04022022"/>
                  </a:ext>
                </a:extLst>
              </a:tr>
              <a:tr h="317469">
                <a:tc gridSpan="7">
                  <a:txBody>
                    <a:bodyPr/>
                    <a:lstStyle/>
                    <a:p>
                      <a:pPr marL="1499616" algn="ctr" fontAlgn="t">
                        <a:lnSpc>
                          <a:spcPct val="107000"/>
                        </a:lnSpc>
                        <a:spcBef>
                          <a:spcPts val="0"/>
                        </a:spcBef>
                        <a:spcAft>
                          <a:spcPts val="800"/>
                        </a:spcAft>
                      </a:pPr>
                      <a:r>
                        <a:rPr lang="en-GB" sz="11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Pedagogy P</a:t>
                      </a: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1606185"/>
                  </a:ext>
                </a:extLst>
              </a:tr>
              <a:tr h="303457">
                <a:tc gridSpan="7">
                  <a:txBody>
                    <a:bodyPr/>
                    <a:lstStyle/>
                    <a:p>
                      <a:pPr marL="2505456" algn="l" fontAlgn="t">
                        <a:lnSpc>
                          <a:spcPct val="107000"/>
                        </a:lnSpc>
                        <a:spcBef>
                          <a:spcPts val="0"/>
                        </a:spcBef>
                        <a:spcAft>
                          <a:spcPts val="800"/>
                        </a:spcAft>
                      </a:pPr>
                      <a:r>
                        <a:rPr lang="en-GB" sz="10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Refining Teaching P1</a:t>
                      </a:r>
                      <a:r>
                        <a:rPr lang="en-GB" sz="10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73170234"/>
                  </a:ext>
                </a:extLst>
              </a:tr>
              <a:tr h="275487">
                <a:tc gridSpan="3">
                  <a:txBody>
                    <a:bodyPr/>
                    <a:lstStyle/>
                    <a:p>
                      <a:pPr marL="64008"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marL="73152" algn="l" fontAlgn="t">
                        <a:lnSpc>
                          <a:spcPct val="107000"/>
                        </a:lnSpc>
                        <a:spcBef>
                          <a:spcPts val="0"/>
                        </a:spcBef>
                        <a:spcAft>
                          <a:spcPts val="800"/>
                        </a:spcAft>
                      </a:pPr>
                      <a:r>
                        <a:rPr lang="en-GB" sz="6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Between</a:t>
                      </a: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73152" algn="l" fontAlgn="t">
                        <a:lnSpc>
                          <a:spcPct val="107000"/>
                        </a:lnSpc>
                        <a:spcBef>
                          <a:spcPts val="0"/>
                        </a:spcBef>
                        <a:spcAft>
                          <a:spcPts val="800"/>
                        </a:spcAft>
                      </a:pPr>
                      <a:r>
                        <a:rPr lang="en-GB" sz="900" b="0" i="0" u="none" strike="noStrike">
                          <a:solidFill>
                            <a:srgbClr val="FF66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2296" algn="l" fontAlgn="t">
                        <a:lnSpc>
                          <a:spcPct val="107000"/>
                        </a:lnSpc>
                        <a:spcBef>
                          <a:spcPts val="0"/>
                        </a:spcBef>
                        <a:spcAft>
                          <a:spcPts val="800"/>
                        </a:spcAft>
                      </a:pPr>
                      <a:r>
                        <a:rPr lang="en-GB" sz="6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Between</a:t>
                      </a: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2296" algn="l" fontAlgn="t">
                        <a:lnSpc>
                          <a:spcPct val="107000"/>
                        </a:lnSpc>
                        <a:spcBef>
                          <a:spcPts val="0"/>
                        </a:spcBef>
                        <a:spcAft>
                          <a:spcPts val="800"/>
                        </a:spcAft>
                      </a:pPr>
                      <a:r>
                        <a:rPr lang="en-GB" sz="700" b="0" i="0" u="none" strike="noStrike">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152" algn="l" fontAlgn="t">
                        <a:lnSpc>
                          <a:spcPct val="107000"/>
                        </a:lnSpc>
                        <a:spcBef>
                          <a:spcPts val="0"/>
                        </a:spcBef>
                        <a:spcAft>
                          <a:spcPts val="800"/>
                        </a:spcAft>
                      </a:pPr>
                      <a:r>
                        <a:rPr lang="en-GB" sz="6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Between</a:t>
                      </a: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3152"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0530575"/>
                  </a:ext>
                </a:extLst>
              </a:tr>
              <a:tr h="303457">
                <a:tc gridSpan="7">
                  <a:txBody>
                    <a:bodyPr/>
                    <a:lstStyle/>
                    <a:p>
                      <a:pPr marR="246888" algn="r" fontAlgn="t">
                        <a:lnSpc>
                          <a:spcPct val="107000"/>
                        </a:lnSpc>
                        <a:spcBef>
                          <a:spcPts val="0"/>
                        </a:spcBef>
                        <a:spcAft>
                          <a:spcPts val="800"/>
                        </a:spcAft>
                      </a:pPr>
                      <a:r>
                        <a:rPr lang="en-GB" sz="10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Managing the learning environment P1.1</a:t>
                      </a: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8487277"/>
                  </a:ext>
                </a:extLst>
              </a:tr>
              <a:tr h="275487">
                <a:tc gridSpan="7">
                  <a:txBody>
                    <a:bodyPr/>
                    <a:lstStyle/>
                    <a:p>
                      <a:pPr marL="2276856" algn="l" fontAlgn="t">
                        <a:lnSpc>
                          <a:spcPct val="107000"/>
                        </a:lnSpc>
                        <a:spcBef>
                          <a:spcPts val="0"/>
                        </a:spcBef>
                        <a:spcAft>
                          <a:spcPts val="800"/>
                        </a:spcAft>
                      </a:pPr>
                      <a:r>
                        <a:rPr lang="en-GB" sz="9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Ensuring effective relationships</a:t>
                      </a: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1437081"/>
                  </a:ext>
                </a:extLst>
              </a:tr>
              <a:tr h="275487">
                <a:tc>
                  <a:txBody>
                    <a:bodyPr/>
                    <a:lstStyle/>
                    <a:p>
                      <a:pPr marL="64008" algn="l" fontAlgn="t">
                        <a:lnSpc>
                          <a:spcPct val="107000"/>
                        </a:lnSpc>
                        <a:spcBef>
                          <a:spcPts val="0"/>
                        </a:spcBef>
                        <a:spcAft>
                          <a:spcPts val="800"/>
                        </a:spcAft>
                      </a:pPr>
                      <a:r>
                        <a:rPr lang="en-GB" sz="700" b="0" i="0" u="none" strike="noStrike">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Relationships</a:t>
                      </a: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gridSpan="2">
                  <a:txBody>
                    <a:bodyPr/>
                    <a:lstStyle/>
                    <a:p>
                      <a:pPr marL="73152"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64008" algn="l" fontAlgn="t">
                        <a:lnSpc>
                          <a:spcPct val="107000"/>
                        </a:lnSpc>
                        <a:spcBef>
                          <a:spcPts val="0"/>
                        </a:spcBef>
                        <a:spcAft>
                          <a:spcPts val="800"/>
                        </a:spcAft>
                      </a:pPr>
                      <a:r>
                        <a:rPr lang="en-GB" sz="900" b="0" i="0" u="none" strike="noStrike">
                          <a:solidFill>
                            <a:srgbClr val="FF66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a:txBody>
                    <a:bodyPr/>
                    <a:lstStyle/>
                    <a:p>
                      <a:pPr marL="54864"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algn="l" fontAlgn="t">
                        <a:lnSpc>
                          <a:spcPct val="107000"/>
                        </a:lnSpc>
                        <a:spcBef>
                          <a:spcPts val="0"/>
                        </a:spcBef>
                        <a:spcAft>
                          <a:spcPts val="800"/>
                        </a:spcAft>
                      </a:pPr>
                      <a:r>
                        <a:rPr lang="en-GB" sz="700" b="0" i="0" u="none" strike="noStrike">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73152"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009893550"/>
                  </a:ext>
                </a:extLst>
              </a:tr>
              <a:tr h="275487">
                <a:tc>
                  <a:txBody>
                    <a:bodyPr/>
                    <a:lstStyle/>
                    <a:p>
                      <a:pPr marL="64008" algn="l" fontAlgn="t">
                        <a:lnSpc>
                          <a:spcPct val="107000"/>
                        </a:lnSpc>
                        <a:spcBef>
                          <a:spcPts val="0"/>
                        </a:spcBef>
                        <a:spcAft>
                          <a:spcPts val="800"/>
                        </a:spcAft>
                      </a:pPr>
                      <a:r>
                        <a:rPr lang="en-GB" sz="700" b="0" i="0" u="none" strike="noStrike">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Humour</a:t>
                      </a: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gridSpan="2">
                  <a:txBody>
                    <a:bodyPr/>
                    <a:lstStyle/>
                    <a:p>
                      <a:pPr marL="73152"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64008" algn="l" fontAlgn="t">
                        <a:lnSpc>
                          <a:spcPct val="107000"/>
                        </a:lnSpc>
                        <a:spcBef>
                          <a:spcPts val="0"/>
                        </a:spcBef>
                        <a:spcAft>
                          <a:spcPts val="800"/>
                        </a:spcAft>
                      </a:pPr>
                      <a:r>
                        <a:rPr lang="en-GB" sz="900" b="0" i="0" u="none" strike="noStrike">
                          <a:solidFill>
                            <a:srgbClr val="FF66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a:txBody>
                    <a:bodyPr/>
                    <a:lstStyle/>
                    <a:p>
                      <a:pPr marL="54864"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algn="l" fontAlgn="t">
                        <a:lnSpc>
                          <a:spcPct val="107000"/>
                        </a:lnSpc>
                        <a:spcBef>
                          <a:spcPts val="0"/>
                        </a:spcBef>
                        <a:spcAft>
                          <a:spcPts val="800"/>
                        </a:spcAft>
                      </a:pPr>
                      <a:r>
                        <a:rPr lang="en-GB" sz="700" b="0" i="0" u="none" strike="noStrike">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73152"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153475901"/>
                  </a:ext>
                </a:extLst>
              </a:tr>
              <a:tr h="275487">
                <a:tc gridSpan="7">
                  <a:txBody>
                    <a:bodyPr/>
                    <a:lstStyle/>
                    <a:p>
                      <a:pPr marL="2020824" algn="l" fontAlgn="t">
                        <a:lnSpc>
                          <a:spcPct val="107000"/>
                        </a:lnSpc>
                        <a:spcBef>
                          <a:spcPts val="0"/>
                        </a:spcBef>
                        <a:spcAft>
                          <a:spcPts val="800"/>
                        </a:spcAft>
                      </a:pPr>
                      <a:r>
                        <a:rPr lang="en-GB" sz="9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Promoting Good behaviour for learning</a:t>
                      </a: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94927457"/>
                  </a:ext>
                </a:extLst>
              </a:tr>
              <a:tr h="275487">
                <a:tc>
                  <a:txBody>
                    <a:bodyPr/>
                    <a:lstStyle/>
                    <a:p>
                      <a:pPr marL="64008" algn="l" fontAlgn="t">
                        <a:lnSpc>
                          <a:spcPct val="107000"/>
                        </a:lnSpc>
                        <a:spcBef>
                          <a:spcPts val="0"/>
                        </a:spcBef>
                        <a:spcAft>
                          <a:spcPts val="800"/>
                        </a:spcAft>
                      </a:pPr>
                      <a:r>
                        <a:rPr lang="en-GB" sz="700" b="0" i="0" u="none" strike="noStrike">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Knowledge and skills</a:t>
                      </a: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gridSpan="2">
                  <a:txBody>
                    <a:bodyPr/>
                    <a:lstStyle/>
                    <a:p>
                      <a:pPr marL="73152"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64008" algn="l" fontAlgn="t">
                        <a:lnSpc>
                          <a:spcPct val="107000"/>
                        </a:lnSpc>
                        <a:spcBef>
                          <a:spcPts val="0"/>
                        </a:spcBef>
                        <a:spcAft>
                          <a:spcPts val="800"/>
                        </a:spcAft>
                      </a:pPr>
                      <a:r>
                        <a:rPr lang="en-GB" sz="900" b="0" i="0" u="none" strike="noStrike">
                          <a:solidFill>
                            <a:srgbClr val="FF66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a:txBody>
                    <a:bodyPr/>
                    <a:lstStyle/>
                    <a:p>
                      <a:pPr marL="54864"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algn="l" fontAlgn="t">
                        <a:lnSpc>
                          <a:spcPct val="107000"/>
                        </a:lnSpc>
                        <a:spcBef>
                          <a:spcPts val="0"/>
                        </a:spcBef>
                        <a:spcAft>
                          <a:spcPts val="800"/>
                        </a:spcAft>
                      </a:pPr>
                      <a:r>
                        <a:rPr lang="en-GB" sz="700" b="0" i="0" u="none" strike="noStrike">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73152"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405923279"/>
                  </a:ext>
                </a:extLst>
              </a:tr>
              <a:tr h="275487">
                <a:tc>
                  <a:txBody>
                    <a:bodyPr/>
                    <a:lstStyle/>
                    <a:p>
                      <a:pPr marL="64008" algn="l" fontAlgn="t">
                        <a:lnSpc>
                          <a:spcPct val="107000"/>
                        </a:lnSpc>
                        <a:spcBef>
                          <a:spcPts val="0"/>
                        </a:spcBef>
                        <a:spcAft>
                          <a:spcPts val="800"/>
                        </a:spcAft>
                      </a:pPr>
                      <a:r>
                        <a:rPr lang="en-GB" sz="700" b="0" i="0" u="none" strike="noStrike">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Rules and rewards</a:t>
                      </a: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gridSpan="2">
                  <a:txBody>
                    <a:bodyPr/>
                    <a:lstStyle/>
                    <a:p>
                      <a:pPr marL="73152"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64008" algn="l" fontAlgn="t">
                        <a:lnSpc>
                          <a:spcPct val="107000"/>
                        </a:lnSpc>
                        <a:spcBef>
                          <a:spcPts val="0"/>
                        </a:spcBef>
                        <a:spcAft>
                          <a:spcPts val="800"/>
                        </a:spcAft>
                      </a:pPr>
                      <a:r>
                        <a:rPr lang="en-GB" sz="900" b="0" i="0" u="none" strike="noStrike">
                          <a:solidFill>
                            <a:srgbClr val="FF66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a:txBody>
                    <a:bodyPr/>
                    <a:lstStyle/>
                    <a:p>
                      <a:pPr marL="54864"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algn="l" fontAlgn="t">
                        <a:lnSpc>
                          <a:spcPct val="107000"/>
                        </a:lnSpc>
                        <a:spcBef>
                          <a:spcPts val="0"/>
                        </a:spcBef>
                        <a:spcAft>
                          <a:spcPts val="800"/>
                        </a:spcAft>
                      </a:pPr>
                      <a:r>
                        <a:rPr lang="en-GB" sz="700" b="0" i="0" u="none" strike="noStrike">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73152"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889162191"/>
                  </a:ext>
                </a:extLst>
              </a:tr>
              <a:tr h="275487">
                <a:tc>
                  <a:txBody>
                    <a:bodyPr/>
                    <a:lstStyle/>
                    <a:p>
                      <a:pPr marL="64008" algn="l" fontAlgn="t">
                        <a:lnSpc>
                          <a:spcPct val="107000"/>
                        </a:lnSpc>
                        <a:spcBef>
                          <a:spcPts val="0"/>
                        </a:spcBef>
                        <a:spcAft>
                          <a:spcPts val="800"/>
                        </a:spcAft>
                      </a:pPr>
                      <a:r>
                        <a:rPr lang="en-GB" sz="700" b="0" i="0" u="none" strike="noStrike">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Feedback to pupils about behaviour</a:t>
                      </a: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gridSpan="2">
                  <a:txBody>
                    <a:bodyPr/>
                    <a:lstStyle/>
                    <a:p>
                      <a:pPr marL="73152"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64008" algn="l" fontAlgn="t">
                        <a:lnSpc>
                          <a:spcPct val="107000"/>
                        </a:lnSpc>
                        <a:spcBef>
                          <a:spcPts val="0"/>
                        </a:spcBef>
                        <a:spcAft>
                          <a:spcPts val="800"/>
                        </a:spcAft>
                      </a:pPr>
                      <a:r>
                        <a:rPr lang="en-GB" sz="900" b="0" i="0" u="none" strike="noStrike">
                          <a:solidFill>
                            <a:srgbClr val="FF66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a:txBody>
                    <a:bodyPr/>
                    <a:lstStyle/>
                    <a:p>
                      <a:pPr marL="54864"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algn="l" fontAlgn="t">
                        <a:lnSpc>
                          <a:spcPct val="107000"/>
                        </a:lnSpc>
                        <a:spcBef>
                          <a:spcPts val="0"/>
                        </a:spcBef>
                        <a:spcAft>
                          <a:spcPts val="800"/>
                        </a:spcAft>
                      </a:pPr>
                      <a:r>
                        <a:rPr lang="en-GB" sz="700" b="0" i="0" u="none" strike="noStrike">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73152"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524497200"/>
                  </a:ext>
                </a:extLst>
              </a:tr>
              <a:tr h="275487">
                <a:tc>
                  <a:txBody>
                    <a:bodyPr/>
                    <a:lstStyle/>
                    <a:p>
                      <a:pPr marL="64008" algn="l" fontAlgn="t">
                        <a:lnSpc>
                          <a:spcPct val="107000"/>
                        </a:lnSpc>
                        <a:spcBef>
                          <a:spcPts val="0"/>
                        </a:spcBef>
                        <a:spcAft>
                          <a:spcPts val="800"/>
                        </a:spcAft>
                      </a:pPr>
                      <a:r>
                        <a:rPr lang="en-GB" sz="7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Impact</a:t>
                      </a: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gridSpan="2">
                  <a:txBody>
                    <a:bodyPr/>
                    <a:lstStyle/>
                    <a:p>
                      <a:pPr marL="73152"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64008" algn="l" fontAlgn="t">
                        <a:lnSpc>
                          <a:spcPct val="107000"/>
                        </a:lnSpc>
                        <a:spcBef>
                          <a:spcPts val="0"/>
                        </a:spcBef>
                        <a:spcAft>
                          <a:spcPts val="800"/>
                        </a:spcAft>
                      </a:pPr>
                      <a:r>
                        <a:rPr lang="en-GB" sz="900" b="0" i="0" u="none" strike="noStrike">
                          <a:solidFill>
                            <a:srgbClr val="FF66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a:txBody>
                    <a:bodyPr/>
                    <a:lstStyle/>
                    <a:p>
                      <a:pPr marL="54864"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algn="l" fontAlgn="t">
                        <a:lnSpc>
                          <a:spcPct val="107000"/>
                        </a:lnSpc>
                        <a:spcBef>
                          <a:spcPts val="0"/>
                        </a:spcBef>
                        <a:spcAft>
                          <a:spcPts val="800"/>
                        </a:spcAft>
                      </a:pPr>
                      <a:r>
                        <a:rPr lang="en-GB" sz="700" b="0" i="0" u="none" strike="noStrike">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73152"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222211973"/>
                  </a:ext>
                </a:extLst>
              </a:tr>
              <a:tr h="275487">
                <a:tc gridSpan="7">
                  <a:txBody>
                    <a:bodyPr/>
                    <a:lstStyle/>
                    <a:p>
                      <a:pPr marL="1499616" algn="ctr" fontAlgn="t">
                        <a:lnSpc>
                          <a:spcPct val="107000"/>
                        </a:lnSpc>
                        <a:spcBef>
                          <a:spcPts val="0"/>
                        </a:spcBef>
                        <a:spcAft>
                          <a:spcPts val="800"/>
                        </a:spcAft>
                      </a:pPr>
                      <a:r>
                        <a:rPr lang="en-GB" sz="9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Learning routines</a:t>
                      </a: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15952222"/>
                  </a:ext>
                </a:extLst>
              </a:tr>
              <a:tr h="275487">
                <a:tc>
                  <a:txBody>
                    <a:bodyPr/>
                    <a:lstStyle/>
                    <a:p>
                      <a:pPr marL="64008" algn="l" fontAlgn="t">
                        <a:lnSpc>
                          <a:spcPct val="107000"/>
                        </a:lnSpc>
                        <a:spcBef>
                          <a:spcPts val="0"/>
                        </a:spcBef>
                        <a:spcAft>
                          <a:spcPts val="800"/>
                        </a:spcAft>
                      </a:pPr>
                      <a:r>
                        <a:rPr lang="en-GB" sz="700" b="0" i="0" u="none" strike="noStrike">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Session routines</a:t>
                      </a: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gridSpan="2">
                  <a:txBody>
                    <a:bodyPr/>
                    <a:lstStyle/>
                    <a:p>
                      <a:pPr marL="73152"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64008" algn="l" fontAlgn="t">
                        <a:lnSpc>
                          <a:spcPct val="107000"/>
                        </a:lnSpc>
                        <a:spcBef>
                          <a:spcPts val="0"/>
                        </a:spcBef>
                        <a:spcAft>
                          <a:spcPts val="800"/>
                        </a:spcAft>
                      </a:pPr>
                      <a:r>
                        <a:rPr lang="en-GB" sz="900" b="0" i="0" u="none" strike="noStrike">
                          <a:solidFill>
                            <a:srgbClr val="FF66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a:txBody>
                    <a:bodyPr/>
                    <a:lstStyle/>
                    <a:p>
                      <a:pPr marL="54864"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algn="l" fontAlgn="t">
                        <a:lnSpc>
                          <a:spcPct val="107000"/>
                        </a:lnSpc>
                        <a:spcBef>
                          <a:spcPts val="0"/>
                        </a:spcBef>
                        <a:spcAft>
                          <a:spcPts val="800"/>
                        </a:spcAft>
                      </a:pPr>
                      <a:r>
                        <a:rPr lang="en-GB" sz="700" b="0" i="0" u="none" strike="noStrike">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73152"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886270051"/>
                  </a:ext>
                </a:extLst>
              </a:tr>
              <a:tr h="275487">
                <a:tc>
                  <a:txBody>
                    <a:bodyPr/>
                    <a:lstStyle/>
                    <a:p>
                      <a:pPr marL="64008" algn="l" fontAlgn="t">
                        <a:lnSpc>
                          <a:spcPct val="107000"/>
                        </a:lnSpc>
                        <a:spcBef>
                          <a:spcPts val="0"/>
                        </a:spcBef>
                        <a:spcAft>
                          <a:spcPts val="800"/>
                        </a:spcAft>
                      </a:pPr>
                      <a:r>
                        <a:rPr lang="en-GB" sz="700" b="0" i="0" u="none" strike="noStrike">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Attention strategies</a:t>
                      </a: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gridSpan="2">
                  <a:txBody>
                    <a:bodyPr/>
                    <a:lstStyle/>
                    <a:p>
                      <a:pPr marL="73152"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64008" algn="l" fontAlgn="t">
                        <a:lnSpc>
                          <a:spcPct val="107000"/>
                        </a:lnSpc>
                        <a:spcBef>
                          <a:spcPts val="0"/>
                        </a:spcBef>
                        <a:spcAft>
                          <a:spcPts val="800"/>
                        </a:spcAft>
                      </a:pPr>
                      <a:r>
                        <a:rPr lang="en-GB" sz="900" b="0" i="0" u="none" strike="noStrike">
                          <a:solidFill>
                            <a:srgbClr val="FF66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a:txBody>
                    <a:bodyPr/>
                    <a:lstStyle/>
                    <a:p>
                      <a:pPr marL="54864"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algn="l" fontAlgn="t">
                        <a:lnSpc>
                          <a:spcPct val="107000"/>
                        </a:lnSpc>
                        <a:spcBef>
                          <a:spcPts val="0"/>
                        </a:spcBef>
                        <a:spcAft>
                          <a:spcPts val="800"/>
                        </a:spcAft>
                      </a:pPr>
                      <a:r>
                        <a:rPr lang="en-GB" sz="700" b="0" i="0" u="none" strike="noStrike">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73152"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205906398"/>
                  </a:ext>
                </a:extLst>
              </a:tr>
              <a:tr h="275487">
                <a:tc>
                  <a:txBody>
                    <a:bodyPr/>
                    <a:lstStyle/>
                    <a:p>
                      <a:pPr marL="64008" algn="l" fontAlgn="t">
                        <a:lnSpc>
                          <a:spcPct val="107000"/>
                        </a:lnSpc>
                        <a:spcBef>
                          <a:spcPts val="0"/>
                        </a:spcBef>
                        <a:spcAft>
                          <a:spcPts val="800"/>
                        </a:spcAft>
                      </a:pPr>
                      <a:r>
                        <a:rPr lang="en-GB" sz="7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Impact</a:t>
                      </a: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gridSpan="2">
                  <a:txBody>
                    <a:bodyPr/>
                    <a:lstStyle/>
                    <a:p>
                      <a:pPr marL="73152"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64008" algn="l" fontAlgn="t">
                        <a:lnSpc>
                          <a:spcPct val="107000"/>
                        </a:lnSpc>
                        <a:spcBef>
                          <a:spcPts val="0"/>
                        </a:spcBef>
                        <a:spcAft>
                          <a:spcPts val="800"/>
                        </a:spcAft>
                      </a:pPr>
                      <a:r>
                        <a:rPr lang="en-GB" sz="900" b="0" i="0" u="none" strike="noStrike">
                          <a:solidFill>
                            <a:srgbClr val="FF66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4370" marR="64370" marT="32185" marB="3218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lang="en-US"/>
                    </a:p>
                  </a:txBody>
                  <a:tcPr/>
                </a:tc>
                <a:tc>
                  <a:txBody>
                    <a:bodyPr/>
                    <a:lstStyle/>
                    <a:p>
                      <a:pPr marL="54864" algn="l" fontAlgn="t">
                        <a:lnSpc>
                          <a:spcPct val="107000"/>
                        </a:lnSpc>
                        <a:spcBef>
                          <a:spcPts val="0"/>
                        </a:spcBef>
                        <a:spcAft>
                          <a:spcPts val="800"/>
                        </a:spcAft>
                      </a:pPr>
                      <a:r>
                        <a:rPr lang="en-GB" sz="9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 algn="l" fontAlgn="t">
                        <a:lnSpc>
                          <a:spcPct val="107000"/>
                        </a:lnSpc>
                        <a:spcBef>
                          <a:spcPts val="0"/>
                        </a:spcBef>
                        <a:spcAft>
                          <a:spcPts val="800"/>
                        </a:spcAft>
                      </a:pPr>
                      <a:r>
                        <a:rPr lang="en-GB" sz="700" b="0" i="0" u="none" strike="noStrike">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73152" algn="l" fontAlgn="t">
                        <a:lnSpc>
                          <a:spcPct val="107000"/>
                        </a:lnSpc>
                        <a:spcBef>
                          <a:spcPts val="0"/>
                        </a:spcBef>
                        <a:spcAft>
                          <a:spcPts val="800"/>
                        </a:spcAft>
                      </a:pPr>
                      <a:r>
                        <a:rPr lang="en-GB" sz="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4008" algn="l" fontAlgn="t">
                        <a:lnSpc>
                          <a:spcPct val="107000"/>
                        </a:lnSpc>
                        <a:spcBef>
                          <a:spcPts val="0"/>
                        </a:spcBef>
                        <a:spcAft>
                          <a:spcPts val="800"/>
                        </a:spcAft>
                      </a:pPr>
                      <a:r>
                        <a:rPr lang="en-GB" sz="8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200" b="0" i="0" u="none" strike="noStrike" dirty="0">
                        <a:effectLst/>
                        <a:latin typeface="Arial" panose="020B0604020202020204" pitchFamily="34" charset="0"/>
                      </a:endParaRPr>
                    </a:p>
                  </a:txBody>
                  <a:tcPr marL="6705" marR="13410" marT="1385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638482288"/>
                  </a:ext>
                </a:extLst>
              </a:tr>
            </a:tbl>
          </a:graphicData>
        </a:graphic>
      </p:graphicFrame>
    </p:spTree>
    <p:extLst>
      <p:ext uri="{BB962C8B-B14F-4D97-AF65-F5344CB8AC3E}">
        <p14:creationId xmlns:p14="http://schemas.microsoft.com/office/powerpoint/2010/main" val="1207567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16AD8-FC88-5246-A750-09493083A505}"/>
              </a:ext>
            </a:extLst>
          </p:cNvPr>
          <p:cNvSpPr>
            <a:spLocks noGrp="1"/>
          </p:cNvSpPr>
          <p:nvPr>
            <p:ph type="title"/>
          </p:nvPr>
        </p:nvSpPr>
        <p:spPr/>
        <p:txBody>
          <a:bodyPr>
            <a:normAutofit fontScale="90000"/>
          </a:bodyPr>
          <a:lstStyle/>
          <a:p>
            <a:br>
              <a:rPr lang="en-US" dirty="0"/>
            </a:br>
            <a:r>
              <a:rPr lang="en-US" dirty="0"/>
              <a:t>Spring Term - </a:t>
            </a:r>
            <a:r>
              <a:rPr lang="en-GB" dirty="0"/>
              <a:t>All teachers to hold appraisal meetings with their staff </a:t>
            </a:r>
            <a:br>
              <a:rPr lang="en-GB" dirty="0"/>
            </a:br>
            <a:endParaRPr lang="en-US" dirty="0"/>
          </a:p>
        </p:txBody>
      </p:sp>
      <p:sp>
        <p:nvSpPr>
          <p:cNvPr id="3" name="Content Placeholder 2">
            <a:extLst>
              <a:ext uri="{FF2B5EF4-FFF2-40B4-BE49-F238E27FC236}">
                <a16:creationId xmlns:a16="http://schemas.microsoft.com/office/drawing/2014/main" id="{51448D60-B454-E743-B86D-D99ECD0D0AAB}"/>
              </a:ext>
            </a:extLst>
          </p:cNvPr>
          <p:cNvSpPr>
            <a:spLocks noGrp="1"/>
          </p:cNvSpPr>
          <p:nvPr>
            <p:ph idx="1"/>
          </p:nvPr>
        </p:nvSpPr>
        <p:spPr/>
        <p:txBody>
          <a:bodyPr/>
          <a:lstStyle/>
          <a:p>
            <a:r>
              <a:rPr lang="en-GB" dirty="0"/>
              <a:t>Each teacher will have cover for one day to meet in a side room near class with each member of LSA staff (HLTA will run the class on this day) </a:t>
            </a:r>
          </a:p>
          <a:p>
            <a:r>
              <a:rPr lang="en-GB" dirty="0"/>
              <a:t>Teacher to arrange meetings with HLTA’s at the end of a day.</a:t>
            </a:r>
            <a:endParaRPr lang="en-US" dirty="0"/>
          </a:p>
        </p:txBody>
      </p:sp>
    </p:spTree>
    <p:extLst>
      <p:ext uri="{BB962C8B-B14F-4D97-AF65-F5344CB8AC3E}">
        <p14:creationId xmlns:p14="http://schemas.microsoft.com/office/powerpoint/2010/main" val="2287390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24246-FC2A-CB46-9415-1A3C7D14EAB6}"/>
              </a:ext>
            </a:extLst>
          </p:cNvPr>
          <p:cNvSpPr>
            <a:spLocks noGrp="1"/>
          </p:cNvSpPr>
          <p:nvPr>
            <p:ph type="title"/>
          </p:nvPr>
        </p:nvSpPr>
        <p:spPr/>
        <p:txBody>
          <a:bodyPr/>
          <a:lstStyle/>
          <a:p>
            <a:r>
              <a:rPr lang="en-US" dirty="0"/>
              <a:t>Appraisal Documentation </a:t>
            </a:r>
          </a:p>
        </p:txBody>
      </p:sp>
      <p:sp>
        <p:nvSpPr>
          <p:cNvPr id="3" name="Content Placeholder 2">
            <a:extLst>
              <a:ext uri="{FF2B5EF4-FFF2-40B4-BE49-F238E27FC236}">
                <a16:creationId xmlns:a16="http://schemas.microsoft.com/office/drawing/2014/main" id="{63E9A11E-981B-2446-B29A-9CB2CC950B1D}"/>
              </a:ext>
            </a:extLst>
          </p:cNvPr>
          <p:cNvSpPr>
            <a:spLocks noGrp="1"/>
          </p:cNvSpPr>
          <p:nvPr>
            <p:ph sz="half" idx="1"/>
          </p:nvPr>
        </p:nvSpPr>
        <p:spPr/>
        <p:txBody>
          <a:bodyPr>
            <a:normAutofit fontScale="55000" lnSpcReduction="20000"/>
          </a:bodyPr>
          <a:lstStyle/>
          <a:p>
            <a:pPr marL="0" lvl="0" indent="0" eaLnBrk="0" fontAlgn="base" hangingPunct="0">
              <a:lnSpc>
                <a:spcPct val="100000"/>
              </a:lnSpc>
              <a:spcBef>
                <a:spcPct val="0"/>
              </a:spcBef>
              <a:spcAft>
                <a:spcPct val="0"/>
              </a:spcAft>
              <a:buNone/>
            </a:pPr>
            <a:r>
              <a:rPr lang="en-US" altLang="en-US" b="1" dirty="0">
                <a:latin typeface="Calibri" panose="020F0502020204030204" pitchFamily="34" charset="0"/>
                <a:ea typeface="Calibri" panose="020F0502020204030204" pitchFamily="34" charset="0"/>
                <a:cs typeface="Times New Roman" panose="02020603050405020304" pitchFamily="18" charset="0"/>
              </a:rPr>
              <a:t>Check list – during the meeting</a:t>
            </a:r>
            <a:endParaRPr kumimoji="0" lang="en-US" altLang="en-US" sz="1800" b="0" i="0" u="none" strike="noStrike" cap="none" normalizeH="0" baseline="0" dirty="0">
              <a:ln>
                <a:noFill/>
              </a:ln>
              <a:solidFill>
                <a:schemeClr val="tx1"/>
              </a:solidFill>
              <a:effectLst/>
            </a:endParaRPr>
          </a:p>
          <a:p>
            <a:pPr marL="0" lvl="0" indent="0" eaLnBrk="0" fontAlgn="base" hangingPunct="0">
              <a:lnSpc>
                <a:spcPct val="100000"/>
              </a:lnSpc>
              <a:spcBef>
                <a:spcPct val="0"/>
              </a:spcBef>
              <a:spcAft>
                <a:spcPct val="0"/>
              </a:spcAft>
              <a:buNone/>
            </a:pPr>
            <a:r>
              <a:rPr lang="en-US" altLang="en-US" b="1" dirty="0">
                <a:latin typeface="Calibri" panose="020F0502020204030204" pitchFamily="34" charset="0"/>
                <a:ea typeface="Calibri" panose="020F0502020204030204" pitchFamily="34" charset="0"/>
                <a:cs typeface="Times New Roman" panose="02020603050405020304" pitchFamily="18" charset="0"/>
              </a:rPr>
              <a:t>Appraiser:</a:t>
            </a:r>
            <a:endParaRPr kumimoji="0" lang="en-US" altLang="en-US" sz="1800" b="0" i="0" u="none" strike="noStrike" cap="none" normalizeH="0" baseline="0" dirty="0">
              <a:ln>
                <a:noFill/>
              </a:ln>
              <a:solidFill>
                <a:schemeClr val="tx1"/>
              </a:solidFill>
              <a:effectLst/>
            </a:endParaRPr>
          </a:p>
          <a:p>
            <a:pPr marL="0" lvl="0"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cs typeface="Times New Roman" panose="02020603050405020304" pitchFamily="18" charset="0"/>
              </a:rPr>
              <a:t>Start with the appraisee’s self assessment Continua.</a:t>
            </a:r>
            <a:endParaRPr kumimoji="0" lang="en-US" altLang="en-US" sz="1800" b="0" i="0" u="none" strike="noStrike" cap="none" normalizeH="0" baseline="0" dirty="0">
              <a:ln>
                <a:noFill/>
              </a:ln>
              <a:solidFill>
                <a:schemeClr val="tx1"/>
              </a:solidFill>
              <a:effectLst/>
            </a:endParaRPr>
          </a:p>
          <a:p>
            <a:pPr marL="0" lvl="0"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cs typeface="Times New Roman" panose="02020603050405020304" pitchFamily="18" charset="0"/>
              </a:rPr>
              <a:t>Identify and agree areas of clear agreement. Focusing initially on positive outcomes. </a:t>
            </a:r>
            <a:endParaRPr kumimoji="0" lang="en-US" altLang="en-US" sz="1800" b="0" i="0" u="none" strike="noStrike" cap="none" normalizeH="0" baseline="0" dirty="0">
              <a:ln>
                <a:noFill/>
              </a:ln>
              <a:solidFill>
                <a:schemeClr val="tx1"/>
              </a:solidFill>
              <a:effectLst/>
            </a:endParaRPr>
          </a:p>
          <a:p>
            <a:pPr marL="0" lvl="0"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cs typeface="Times New Roman" panose="02020603050405020304" pitchFamily="18" charset="0"/>
              </a:rPr>
              <a:t>Discuss other areas and identify clearly the basis on which you have made your assessment.</a:t>
            </a:r>
            <a:endParaRPr kumimoji="0" lang="en-US" altLang="en-US" sz="1800" b="0" i="0" u="none" strike="noStrike" cap="none" normalizeH="0" baseline="0" dirty="0">
              <a:ln>
                <a:noFill/>
              </a:ln>
              <a:solidFill>
                <a:schemeClr val="tx1"/>
              </a:solidFill>
              <a:effectLst/>
            </a:endParaRPr>
          </a:p>
          <a:p>
            <a:pPr marL="0" lvl="0"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cs typeface="Times New Roman" panose="02020603050405020304" pitchFamily="18" charset="0"/>
              </a:rPr>
              <a:t>Identify new objectives for the reviewee and agree relevant success measures.  A maximum of 3 objectives is recommended. One linked to TA Continua, one linked to School Improvement Plan and one personal. </a:t>
            </a:r>
            <a:endParaRPr kumimoji="0" lang="en-US" altLang="en-US" sz="1800" b="0" i="0" u="none" strike="noStrike" cap="none" normalizeH="0" baseline="0" dirty="0">
              <a:ln>
                <a:noFill/>
              </a:ln>
              <a:solidFill>
                <a:schemeClr val="tx1"/>
              </a:solidFill>
              <a:effectLst/>
            </a:endParaRPr>
          </a:p>
          <a:p>
            <a:pPr marL="0" lvl="0"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cs typeface="Times New Roman" panose="02020603050405020304" pitchFamily="18" charset="0"/>
              </a:rPr>
              <a:t>Agree priorities for any training/development and who will take action to progress (from Continua).</a:t>
            </a:r>
            <a:endParaRPr kumimoji="0" lang="en-US" altLang="en-US" sz="1800" b="0" i="0" u="none" strike="noStrike" cap="none" normalizeH="0" baseline="0" dirty="0">
              <a:ln>
                <a:noFill/>
              </a:ln>
              <a:solidFill>
                <a:schemeClr val="tx1"/>
              </a:solidFill>
              <a:effectLst/>
            </a:endParaRPr>
          </a:p>
          <a:p>
            <a:pPr marL="0" lvl="0"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cs typeface="Times New Roman" panose="02020603050405020304" pitchFamily="18" charset="0"/>
              </a:rPr>
              <a:t>Discuss whether the employee has a disability as defined under the Disability Discrimination Act, agree and record any reasonable adjustments.</a:t>
            </a:r>
            <a:endParaRPr kumimoji="0" lang="en-US" altLang="en-US" sz="1800" b="0" i="0" u="none" strike="noStrike" cap="none" normalizeH="0" baseline="0" dirty="0">
              <a:ln>
                <a:noFill/>
              </a:ln>
              <a:solidFill>
                <a:schemeClr val="tx1"/>
              </a:solidFill>
              <a:effectLst/>
            </a:endParaRPr>
          </a:p>
          <a:p>
            <a:pPr marL="0" lvl="0"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cs typeface="Times New Roman" panose="02020603050405020304" pitchFamily="18" charset="0"/>
              </a:rPr>
              <a:t>Schedule any future review sessions relevant to the role or mid year reviews. </a:t>
            </a:r>
            <a:endParaRPr kumimoji="0" lang="en-US" altLang="en-US" sz="1800" b="0" i="0" u="none" strike="noStrike" cap="none" normalizeH="0" baseline="0" dirty="0">
              <a:ln>
                <a:noFill/>
              </a:ln>
              <a:solidFill>
                <a:schemeClr val="tx1"/>
              </a:solidFill>
              <a:effectLst/>
            </a:endParaRPr>
          </a:p>
          <a:p>
            <a:pPr marL="0" lvl="0" indent="0" eaLnBrk="0" fontAlgn="base" hangingPunct="0">
              <a:lnSpc>
                <a:spcPct val="100000"/>
              </a:lnSpc>
              <a:spcBef>
                <a:spcPct val="0"/>
              </a:spcBef>
              <a:spcAft>
                <a:spcPct val="0"/>
              </a:spcAft>
              <a:buNone/>
            </a:pPr>
            <a:r>
              <a:rPr lang="en-US" altLang="en-US" b="1" dirty="0">
                <a:latin typeface="Calibri" panose="020F0502020204030204" pitchFamily="34" charset="0"/>
                <a:ea typeface="Calibri" panose="020F0502020204030204" pitchFamily="34" charset="0"/>
                <a:cs typeface="Times New Roman" panose="02020603050405020304" pitchFamily="18" charset="0"/>
              </a:rPr>
              <a:t>Both:</a:t>
            </a:r>
            <a:endParaRPr kumimoji="0" lang="en-US" altLang="en-US" sz="1800" b="0" i="0" u="none" strike="noStrike" cap="none" normalizeH="0" baseline="0" dirty="0">
              <a:ln>
                <a:noFill/>
              </a:ln>
              <a:solidFill>
                <a:schemeClr val="tx1"/>
              </a:solidFill>
              <a:effectLst/>
            </a:endParaRPr>
          </a:p>
          <a:p>
            <a:pPr marL="0" lvl="0" indent="0"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cs typeface="Times New Roman" panose="02020603050405020304" pitchFamily="18" charset="0"/>
              </a:rPr>
              <a:t>Share feedback and make every effort to agree on outcomes as part of the performance management discussion</a:t>
            </a:r>
            <a:endParaRPr lang="en-US" dirty="0"/>
          </a:p>
        </p:txBody>
      </p:sp>
      <p:sp>
        <p:nvSpPr>
          <p:cNvPr id="4" name="Content Placeholder 3">
            <a:extLst>
              <a:ext uri="{FF2B5EF4-FFF2-40B4-BE49-F238E27FC236}">
                <a16:creationId xmlns:a16="http://schemas.microsoft.com/office/drawing/2014/main" id="{38062DD5-3564-0643-8FD4-346C98DF9E7E}"/>
              </a:ext>
            </a:extLst>
          </p:cNvPr>
          <p:cNvSpPr>
            <a:spLocks noGrp="1"/>
          </p:cNvSpPr>
          <p:nvPr>
            <p:ph sz="half" idx="2"/>
          </p:nvPr>
        </p:nvSpPr>
        <p:spPr/>
        <p:txBody>
          <a:bodyPr>
            <a:normAutofit fontScale="55000" lnSpcReduction="20000"/>
          </a:bodyPr>
          <a:lstStyle/>
          <a:p>
            <a:r>
              <a:rPr lang="en-GB" b="1" dirty="0"/>
              <a:t>Checklist – after the meeting</a:t>
            </a:r>
            <a:endParaRPr lang="en-GB" dirty="0"/>
          </a:p>
          <a:p>
            <a:r>
              <a:rPr lang="en-GB" b="1" dirty="0"/>
              <a:t>Appraiser:</a:t>
            </a:r>
            <a:endParaRPr lang="en-GB" dirty="0"/>
          </a:p>
          <a:p>
            <a:pPr lvl="0"/>
            <a:r>
              <a:rPr lang="en-GB" dirty="0"/>
              <a:t>Complete the Performance Review and Planning Statement which includes the training and development needs form and pass to appraisee within 5 days of the meeting.</a:t>
            </a:r>
          </a:p>
          <a:p>
            <a:pPr lvl="0"/>
            <a:r>
              <a:rPr lang="en-GB" dirty="0"/>
              <a:t>Appraisee has 5 days to sign the review form and return it to appraiser.  The appraisee may make any additional comments on areas that were not agreed.</a:t>
            </a:r>
          </a:p>
          <a:p>
            <a:pPr lvl="0"/>
            <a:r>
              <a:rPr lang="en-GB" dirty="0"/>
              <a:t>Send planning and review form to the delegated member of staff within 10 days of the planning meeting taking place.</a:t>
            </a:r>
          </a:p>
          <a:p>
            <a:pPr lvl="0"/>
            <a:r>
              <a:rPr lang="en-GB" dirty="0"/>
              <a:t>Ensure the forms are signed by the appraisee and the appraiser.  </a:t>
            </a:r>
          </a:p>
          <a:p>
            <a:pPr lvl="0"/>
            <a:r>
              <a:rPr lang="en-GB" dirty="0"/>
              <a:t>Provide copies of the form to the appraisee. </a:t>
            </a:r>
          </a:p>
          <a:p>
            <a:pPr lvl="0"/>
            <a:r>
              <a:rPr lang="en-GB" dirty="0"/>
              <a:t>Ensure that copy is kept in a confidential place – this is important so as not to breach the Data Protection Act.</a:t>
            </a:r>
          </a:p>
          <a:p>
            <a:endParaRPr lang="en-US" dirty="0"/>
          </a:p>
        </p:txBody>
      </p:sp>
    </p:spTree>
    <p:extLst>
      <p:ext uri="{BB962C8B-B14F-4D97-AF65-F5344CB8AC3E}">
        <p14:creationId xmlns:p14="http://schemas.microsoft.com/office/powerpoint/2010/main" val="1407781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B45A142-4255-493C-8284-5D566C121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067FAD-B8EB-D742-A6AC-71EEA3A0F5B5}"/>
              </a:ext>
            </a:extLst>
          </p:cNvPr>
          <p:cNvSpPr>
            <a:spLocks noGrp="1"/>
          </p:cNvSpPr>
          <p:nvPr>
            <p:ph type="title"/>
          </p:nvPr>
        </p:nvSpPr>
        <p:spPr>
          <a:xfrm>
            <a:off x="674237" y="914400"/>
            <a:ext cx="3657600" cy="2887579"/>
          </a:xfrm>
        </p:spPr>
        <p:txBody>
          <a:bodyPr vert="horz" lIns="91440" tIns="45720" rIns="91440" bIns="45720" rtlCol="0" anchor="b">
            <a:normAutofit/>
          </a:bodyPr>
          <a:lstStyle/>
          <a:p>
            <a:pPr algn="ctr"/>
            <a:br>
              <a:rPr lang="en-US" sz="1600" b="1" kern="1200" dirty="0">
                <a:solidFill>
                  <a:srgbClr val="FFFFFF"/>
                </a:solidFill>
                <a:latin typeface="+mj-lt"/>
                <a:ea typeface="+mj-ea"/>
                <a:cs typeface="+mj-cs"/>
              </a:rPr>
            </a:br>
            <a:br>
              <a:rPr lang="en-US" sz="1600" b="1" kern="1200" dirty="0">
                <a:solidFill>
                  <a:srgbClr val="FFFFFF"/>
                </a:solidFill>
                <a:latin typeface="+mj-lt"/>
                <a:ea typeface="+mj-ea"/>
                <a:cs typeface="+mj-cs"/>
              </a:rPr>
            </a:br>
            <a:r>
              <a:rPr lang="en-US" sz="1600" b="1" dirty="0">
                <a:solidFill>
                  <a:srgbClr val="FFFFFF"/>
                </a:solidFill>
              </a:rPr>
              <a:t>Appraisal </a:t>
            </a:r>
            <a:r>
              <a:rPr lang="en-US" sz="1600" b="1" kern="1200" dirty="0">
                <a:solidFill>
                  <a:srgbClr val="FFFFFF"/>
                </a:solidFill>
                <a:latin typeface="+mj-lt"/>
                <a:ea typeface="+mj-ea"/>
                <a:cs typeface="+mj-cs"/>
              </a:rPr>
              <a:t>Pre-Review Form</a:t>
            </a:r>
            <a:br>
              <a:rPr lang="en-US" sz="1600" kern="1200" dirty="0">
                <a:solidFill>
                  <a:srgbClr val="FFFFFF"/>
                </a:solidFill>
                <a:latin typeface="+mj-lt"/>
                <a:ea typeface="+mj-ea"/>
                <a:cs typeface="+mj-cs"/>
              </a:rPr>
            </a:br>
            <a:r>
              <a:rPr lang="en-US" sz="1600" b="1" kern="1200" dirty="0">
                <a:solidFill>
                  <a:srgbClr val="FFFFFF"/>
                </a:solidFill>
                <a:latin typeface="+mj-lt"/>
                <a:ea typeface="+mj-ea"/>
                <a:cs typeface="+mj-cs"/>
              </a:rPr>
              <a:t> </a:t>
            </a:r>
            <a:r>
              <a:rPr lang="en-US" sz="1600" kern="1200" dirty="0">
                <a:solidFill>
                  <a:srgbClr val="FFFFFF"/>
                </a:solidFill>
                <a:latin typeface="+mj-lt"/>
                <a:ea typeface="+mj-ea"/>
                <a:cs typeface="+mj-cs"/>
              </a:rPr>
              <a:t>This form can be used by the appraiser and appraisee to help them prepare for the </a:t>
            </a:r>
            <a:r>
              <a:rPr lang="en-US" sz="1600" dirty="0">
                <a:solidFill>
                  <a:srgbClr val="FFFFFF"/>
                </a:solidFill>
              </a:rPr>
              <a:t>Appraisal</a:t>
            </a:r>
            <a:r>
              <a:rPr lang="en-US" sz="1600" kern="1200" dirty="0">
                <a:solidFill>
                  <a:srgbClr val="FFFFFF"/>
                </a:solidFill>
                <a:latin typeface="+mj-lt"/>
                <a:ea typeface="+mj-ea"/>
                <a:cs typeface="+mj-cs"/>
              </a:rPr>
              <a:t> meeting. </a:t>
            </a:r>
            <a:br>
              <a:rPr lang="en-US" sz="1600" kern="1200" dirty="0">
                <a:solidFill>
                  <a:srgbClr val="FFFFFF"/>
                </a:solidFill>
                <a:latin typeface="+mj-lt"/>
                <a:ea typeface="+mj-ea"/>
                <a:cs typeface="+mj-cs"/>
              </a:rPr>
            </a:br>
            <a:br>
              <a:rPr lang="en-US" sz="1600" kern="1200" dirty="0">
                <a:solidFill>
                  <a:srgbClr val="FFFFFF"/>
                </a:solidFill>
                <a:latin typeface="+mj-lt"/>
                <a:ea typeface="+mj-ea"/>
                <a:cs typeface="+mj-cs"/>
              </a:rPr>
            </a:br>
            <a:endParaRPr lang="en-US" sz="1600" kern="1200" dirty="0">
              <a:solidFill>
                <a:srgbClr val="FFFFFF"/>
              </a:solidFill>
              <a:latin typeface="+mj-lt"/>
              <a:ea typeface="+mj-ea"/>
              <a:cs typeface="+mj-cs"/>
            </a:endParaRPr>
          </a:p>
        </p:txBody>
      </p:sp>
      <p:cxnSp>
        <p:nvCxnSpPr>
          <p:cNvPr id="11" name="Straight Connector 10">
            <a:extLst>
              <a:ext uri="{FF2B5EF4-FFF2-40B4-BE49-F238E27FC236}">
                <a16:creationId xmlns:a16="http://schemas.microsoft.com/office/drawing/2014/main" id="{38FB9660-F42F-4313-BBC4-47C007FE48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graphicFrame>
        <p:nvGraphicFramePr>
          <p:cNvPr id="4" name="Content Placeholder 3">
            <a:extLst>
              <a:ext uri="{FF2B5EF4-FFF2-40B4-BE49-F238E27FC236}">
                <a16:creationId xmlns:a16="http://schemas.microsoft.com/office/drawing/2014/main" id="{DB35714F-68DA-DC49-82DD-2602D15B1516}"/>
              </a:ext>
            </a:extLst>
          </p:cNvPr>
          <p:cNvGraphicFramePr>
            <a:graphicFrameLocks noGrp="1"/>
          </p:cNvGraphicFramePr>
          <p:nvPr>
            <p:ph idx="1"/>
            <p:extLst>
              <p:ext uri="{D42A27DB-BD31-4B8C-83A1-F6EECF244321}">
                <p14:modId xmlns:p14="http://schemas.microsoft.com/office/powerpoint/2010/main" val="3271775193"/>
              </p:ext>
            </p:extLst>
          </p:nvPr>
        </p:nvGraphicFramePr>
        <p:xfrm>
          <a:off x="5153822" y="672532"/>
          <a:ext cx="6553546" cy="5520883"/>
        </p:xfrm>
        <a:graphic>
          <a:graphicData uri="http://schemas.openxmlformats.org/drawingml/2006/table">
            <a:tbl>
              <a:tblPr firstRow="1" firstCol="1" bandRow="1">
                <a:noFill/>
                <a:tableStyleId>{5C22544A-7EE6-4342-B048-85BDC9FD1C3A}</a:tableStyleId>
              </a:tblPr>
              <a:tblGrid>
                <a:gridCol w="5383865">
                  <a:extLst>
                    <a:ext uri="{9D8B030D-6E8A-4147-A177-3AD203B41FA5}">
                      <a16:colId xmlns:a16="http://schemas.microsoft.com/office/drawing/2014/main" val="955330284"/>
                    </a:ext>
                  </a:extLst>
                </a:gridCol>
                <a:gridCol w="1169681">
                  <a:extLst>
                    <a:ext uri="{9D8B030D-6E8A-4147-A177-3AD203B41FA5}">
                      <a16:colId xmlns:a16="http://schemas.microsoft.com/office/drawing/2014/main" val="2303907717"/>
                    </a:ext>
                  </a:extLst>
                </a:gridCol>
              </a:tblGrid>
              <a:tr h="837589">
                <a:tc>
                  <a:txBody>
                    <a:bodyPr/>
                    <a:lstStyle/>
                    <a:p>
                      <a:r>
                        <a:rPr lang="en-GB" sz="1300" b="1">
                          <a:solidFill>
                            <a:schemeClr val="tx1">
                              <a:lumMod val="75000"/>
                              <a:lumOff val="25000"/>
                            </a:schemeClr>
                          </a:solidFill>
                          <a:effectLst/>
                        </a:rPr>
                        <a:t>What were the key successes/achievements over the last year? </a:t>
                      </a:r>
                    </a:p>
                    <a:p>
                      <a:r>
                        <a:rPr lang="en-GB" sz="1300" b="1">
                          <a:solidFill>
                            <a:schemeClr val="tx1">
                              <a:lumMod val="75000"/>
                              <a:lumOff val="25000"/>
                            </a:schemeClr>
                          </a:solidFill>
                          <a:effectLst/>
                        </a:rPr>
                        <a:t> </a:t>
                      </a:r>
                    </a:p>
                    <a:p>
                      <a:r>
                        <a:rPr lang="en-GB" sz="1300" b="1">
                          <a:solidFill>
                            <a:schemeClr val="tx1">
                              <a:lumMod val="75000"/>
                              <a:lumOff val="25000"/>
                            </a:schemeClr>
                          </a:solidFill>
                          <a:effectLst/>
                        </a:rPr>
                        <a:t> </a:t>
                      </a:r>
                      <a:endParaRPr lang="en-GB" sz="13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68869" marR="101321" marT="101321" marB="101321">
                    <a:lnL w="12700" cmpd="sng">
                      <a:noFill/>
                      <a:prstDash val="solid"/>
                    </a:lnL>
                    <a:lnR w="12700" cmpd="sng">
                      <a:noFill/>
                      <a:prstDash val="solid"/>
                    </a:lnR>
                    <a:lnT w="19050" cap="flat" cmpd="sng" algn="ctr">
                      <a:solidFill>
                        <a:srgbClr val="8F9A9D">
                          <a:alpha val="60000"/>
                        </a:srgbClr>
                      </a:solidFill>
                      <a:prstDash val="solid"/>
                    </a:lnT>
                    <a:lnB w="12700" cmpd="sng">
                      <a:noFill/>
                      <a:prstDash val="solid"/>
                    </a:lnB>
                    <a:noFill/>
                  </a:tcPr>
                </a:tc>
                <a:tc>
                  <a:txBody>
                    <a:bodyPr/>
                    <a:lstStyle/>
                    <a:p>
                      <a:r>
                        <a:rPr lang="en-GB" sz="1300">
                          <a:solidFill>
                            <a:schemeClr val="tx1">
                              <a:lumMod val="75000"/>
                              <a:lumOff val="25000"/>
                            </a:schemeClr>
                          </a:solidFill>
                          <a:effectLst/>
                        </a:rPr>
                        <a:t> </a:t>
                      </a:r>
                      <a:endParaRPr lang="en-GB" sz="13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68869" marR="101321" marT="101321" marB="101321">
                    <a:lnL w="12700" cmpd="sng">
                      <a:noFill/>
                      <a:prstDash val="solid"/>
                    </a:lnL>
                    <a:lnR w="12700" cmpd="sng">
                      <a:noFill/>
                      <a:prstDash val="solid"/>
                    </a:lnR>
                    <a:lnT w="19050" cap="flat" cmpd="sng" algn="ctr">
                      <a:solidFill>
                        <a:srgbClr val="8F9A9D">
                          <a:alpha val="60000"/>
                        </a:srgbClr>
                      </a:solidFill>
                      <a:prstDash val="solid"/>
                    </a:lnT>
                    <a:lnB w="12700" cmpd="sng">
                      <a:noFill/>
                      <a:prstDash val="solid"/>
                    </a:lnB>
                    <a:noFill/>
                  </a:tcPr>
                </a:tc>
                <a:extLst>
                  <a:ext uri="{0D108BD9-81ED-4DB2-BD59-A6C34878D82A}">
                    <a16:rowId xmlns:a16="http://schemas.microsoft.com/office/drawing/2014/main" val="1086162479"/>
                  </a:ext>
                </a:extLst>
              </a:tr>
              <a:tr h="675475">
                <a:tc>
                  <a:txBody>
                    <a:bodyPr/>
                    <a:lstStyle/>
                    <a:p>
                      <a:r>
                        <a:rPr lang="en-GB" sz="1000" b="1">
                          <a:solidFill>
                            <a:schemeClr val="tx1">
                              <a:lumMod val="75000"/>
                              <a:lumOff val="25000"/>
                            </a:schemeClr>
                          </a:solidFill>
                          <a:effectLst/>
                        </a:rPr>
                        <a:t>Was there anything that helped achievements over the last year? </a:t>
                      </a:r>
                    </a:p>
                    <a:p>
                      <a:r>
                        <a:rPr lang="en-GB" sz="1000" b="1">
                          <a:solidFill>
                            <a:schemeClr val="tx1">
                              <a:lumMod val="75000"/>
                              <a:lumOff val="25000"/>
                            </a:schemeClr>
                          </a:solidFill>
                          <a:effectLst/>
                        </a:rPr>
                        <a:t> </a:t>
                      </a:r>
                    </a:p>
                    <a:p>
                      <a:r>
                        <a:rPr lang="en-GB" sz="1000" b="1">
                          <a:solidFill>
                            <a:schemeClr val="tx1">
                              <a:lumMod val="75000"/>
                              <a:lumOff val="25000"/>
                            </a:schemeClr>
                          </a:solidFill>
                          <a:effectLst/>
                        </a:rPr>
                        <a:t> </a:t>
                      </a:r>
                      <a:endParaRPr lang="en-GB" sz="10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68869" marR="87812" marT="87812" marB="87812">
                    <a:lnL w="12700" cmpd="sng">
                      <a:noFill/>
                      <a:prstDash val="solid"/>
                    </a:lnL>
                    <a:lnR w="19050" cap="flat" cmpd="sng" algn="ctr">
                      <a:solidFill>
                        <a:srgbClr val="FFFFFF"/>
                      </a:solidFill>
                      <a:prstDash val="solid"/>
                    </a:lnR>
                    <a:lnT w="12700" cmpd="sng">
                      <a:noFill/>
                      <a:prstDash val="solid"/>
                    </a:lnT>
                    <a:lnB w="12700" cmpd="sng">
                      <a:noFill/>
                      <a:prstDash val="solid"/>
                    </a:lnB>
                    <a:solidFill>
                      <a:srgbClr val="B4BCBE">
                        <a:alpha val="20000"/>
                      </a:srgbClr>
                    </a:solidFill>
                  </a:tcPr>
                </a:tc>
                <a:tc>
                  <a:txBody>
                    <a:bodyPr/>
                    <a:lstStyle/>
                    <a:p>
                      <a:r>
                        <a:rPr lang="en-GB" sz="1000">
                          <a:solidFill>
                            <a:schemeClr val="tx1">
                              <a:lumMod val="75000"/>
                              <a:lumOff val="25000"/>
                            </a:schemeClr>
                          </a:solidFill>
                          <a:effectLst/>
                        </a:rPr>
                        <a:t> </a:t>
                      </a:r>
                      <a:endParaRPr lang="en-GB" sz="10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68869" marR="87812" marT="87812" marB="87812">
                    <a:lnL w="19050" cap="flat" cmpd="sng" algn="ctr">
                      <a:solidFill>
                        <a:srgbClr val="FFFFFF"/>
                      </a:solidFill>
                      <a:prstDash val="solid"/>
                    </a:lnL>
                    <a:lnR w="12700" cmpd="sng">
                      <a:noFill/>
                      <a:prstDash val="solid"/>
                    </a:lnR>
                    <a:lnT w="12700" cmpd="sng">
                      <a:no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4103897975"/>
                  </a:ext>
                </a:extLst>
              </a:tr>
              <a:tr h="833086">
                <a:tc>
                  <a:txBody>
                    <a:bodyPr/>
                    <a:lstStyle/>
                    <a:p>
                      <a:r>
                        <a:rPr lang="en-GB" sz="1000" b="1">
                          <a:solidFill>
                            <a:schemeClr val="tx1">
                              <a:lumMod val="75000"/>
                              <a:lumOff val="25000"/>
                            </a:schemeClr>
                          </a:solidFill>
                          <a:effectLst/>
                        </a:rPr>
                        <a:t>Was there anything that hindered achievements over the last year and are there any possible solutions? </a:t>
                      </a:r>
                    </a:p>
                    <a:p>
                      <a:r>
                        <a:rPr lang="en-GB" sz="1000" b="1">
                          <a:solidFill>
                            <a:schemeClr val="tx1">
                              <a:lumMod val="75000"/>
                              <a:lumOff val="25000"/>
                            </a:schemeClr>
                          </a:solidFill>
                          <a:effectLst/>
                        </a:rPr>
                        <a:t> </a:t>
                      </a:r>
                    </a:p>
                    <a:p>
                      <a:r>
                        <a:rPr lang="en-GB" sz="1000" b="1">
                          <a:solidFill>
                            <a:schemeClr val="tx1">
                              <a:lumMod val="75000"/>
                              <a:lumOff val="25000"/>
                            </a:schemeClr>
                          </a:solidFill>
                          <a:effectLst/>
                        </a:rPr>
                        <a:t> </a:t>
                      </a:r>
                      <a:endParaRPr lang="en-GB" sz="10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68869" marR="87812" marT="87812" marB="87812">
                    <a:lnL w="12700" cmpd="sng">
                      <a:noFill/>
                      <a:prstDash val="solid"/>
                    </a:lnL>
                    <a:lnR w="19050" cap="flat" cmpd="sng" algn="ctr">
                      <a:solidFill>
                        <a:srgbClr val="FFFFFF"/>
                      </a:solidFill>
                      <a:prstDash val="solid"/>
                    </a:lnR>
                    <a:lnT w="12700" cmpd="sng">
                      <a:noFill/>
                      <a:prstDash val="solid"/>
                    </a:lnT>
                    <a:lnB w="12700" cmpd="sng">
                      <a:noFill/>
                      <a:prstDash val="solid"/>
                    </a:lnB>
                    <a:solidFill>
                      <a:srgbClr val="B4BCBE">
                        <a:alpha val="20000"/>
                      </a:srgbClr>
                    </a:solidFill>
                  </a:tcPr>
                </a:tc>
                <a:tc>
                  <a:txBody>
                    <a:bodyPr/>
                    <a:lstStyle/>
                    <a:p>
                      <a:r>
                        <a:rPr lang="en-GB" sz="1000">
                          <a:solidFill>
                            <a:schemeClr val="tx1">
                              <a:lumMod val="75000"/>
                              <a:lumOff val="25000"/>
                            </a:schemeClr>
                          </a:solidFill>
                          <a:effectLst/>
                        </a:rPr>
                        <a:t> </a:t>
                      </a:r>
                      <a:endParaRPr lang="en-GB" sz="10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68869" marR="87812" marT="87812" marB="87812">
                    <a:lnL w="19050" cap="flat" cmpd="sng" algn="ctr">
                      <a:solidFill>
                        <a:srgbClr val="FFFFFF"/>
                      </a:solid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979642070"/>
                  </a:ext>
                </a:extLst>
              </a:tr>
              <a:tr h="675475">
                <a:tc>
                  <a:txBody>
                    <a:bodyPr/>
                    <a:lstStyle/>
                    <a:p>
                      <a:r>
                        <a:rPr lang="en-GB" sz="1000" b="1">
                          <a:solidFill>
                            <a:schemeClr val="tx1">
                              <a:lumMod val="75000"/>
                              <a:lumOff val="25000"/>
                            </a:schemeClr>
                          </a:solidFill>
                          <a:effectLst/>
                        </a:rPr>
                        <a:t>Were any training/development opportunities undertaken over last year and, if so, what was achieved/how successful were they?</a:t>
                      </a:r>
                    </a:p>
                    <a:p>
                      <a:r>
                        <a:rPr lang="en-GB" sz="1000" b="1">
                          <a:solidFill>
                            <a:schemeClr val="tx1">
                              <a:lumMod val="75000"/>
                              <a:lumOff val="25000"/>
                            </a:schemeClr>
                          </a:solidFill>
                          <a:effectLst/>
                        </a:rPr>
                        <a:t> </a:t>
                      </a:r>
                      <a:endParaRPr lang="en-GB" sz="10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68869" marR="87812" marT="87812" marB="87812">
                    <a:lnL w="12700" cmpd="sng">
                      <a:noFill/>
                      <a:prstDash val="solid"/>
                    </a:lnL>
                    <a:lnR w="19050" cap="flat" cmpd="sng" algn="ctr">
                      <a:solidFill>
                        <a:srgbClr val="FFFFFF"/>
                      </a:solidFill>
                      <a:prstDash val="solid"/>
                    </a:lnR>
                    <a:lnT w="12700" cmpd="sng">
                      <a:noFill/>
                      <a:prstDash val="solid"/>
                    </a:lnT>
                    <a:lnB w="12700" cmpd="sng">
                      <a:noFill/>
                      <a:prstDash val="solid"/>
                    </a:lnB>
                    <a:solidFill>
                      <a:srgbClr val="B4BCBE">
                        <a:alpha val="20000"/>
                      </a:srgbClr>
                    </a:solidFill>
                  </a:tcPr>
                </a:tc>
                <a:tc>
                  <a:txBody>
                    <a:bodyPr/>
                    <a:lstStyle/>
                    <a:p>
                      <a:r>
                        <a:rPr lang="en-GB" sz="1000">
                          <a:solidFill>
                            <a:schemeClr val="tx1">
                              <a:lumMod val="75000"/>
                              <a:lumOff val="25000"/>
                            </a:schemeClr>
                          </a:solidFill>
                          <a:effectLst/>
                        </a:rPr>
                        <a:t> </a:t>
                      </a:r>
                      <a:endParaRPr lang="en-GB" sz="10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68869" marR="87812" marT="87812" marB="87812">
                    <a:lnL w="19050" cap="flat" cmpd="sng" algn="ctr">
                      <a:solidFill>
                        <a:srgbClr val="FFFFFF"/>
                      </a:solid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3332427407"/>
                  </a:ext>
                </a:extLst>
              </a:tr>
              <a:tr h="833086">
                <a:tc>
                  <a:txBody>
                    <a:bodyPr/>
                    <a:lstStyle/>
                    <a:p>
                      <a:r>
                        <a:rPr lang="en-GB" sz="1000" b="1">
                          <a:solidFill>
                            <a:schemeClr val="tx1">
                              <a:lumMod val="75000"/>
                              <a:lumOff val="25000"/>
                            </a:schemeClr>
                          </a:solidFill>
                          <a:effectLst/>
                        </a:rPr>
                        <a:t>Are there any school priorities and possible future key areas to work on linked to job role? </a:t>
                      </a:r>
                    </a:p>
                    <a:p>
                      <a:r>
                        <a:rPr lang="en-GB" sz="1000" b="1">
                          <a:solidFill>
                            <a:schemeClr val="tx1">
                              <a:lumMod val="75000"/>
                              <a:lumOff val="25000"/>
                            </a:schemeClr>
                          </a:solidFill>
                          <a:effectLst/>
                        </a:rPr>
                        <a:t> </a:t>
                      </a:r>
                    </a:p>
                    <a:p>
                      <a:r>
                        <a:rPr lang="en-GB" sz="1000" b="1">
                          <a:solidFill>
                            <a:schemeClr val="tx1">
                              <a:lumMod val="75000"/>
                              <a:lumOff val="25000"/>
                            </a:schemeClr>
                          </a:solidFill>
                          <a:effectLst/>
                        </a:rPr>
                        <a:t> </a:t>
                      </a:r>
                      <a:endParaRPr lang="en-GB" sz="10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68869" marR="87812" marT="87812" marB="87812">
                    <a:lnL w="12700" cmpd="sng">
                      <a:noFill/>
                      <a:prstDash val="solid"/>
                    </a:lnL>
                    <a:lnR w="19050" cap="flat" cmpd="sng" algn="ctr">
                      <a:solidFill>
                        <a:srgbClr val="FFFFFF"/>
                      </a:solidFill>
                      <a:prstDash val="solid"/>
                    </a:lnR>
                    <a:lnT w="12700" cmpd="sng">
                      <a:noFill/>
                      <a:prstDash val="solid"/>
                    </a:lnT>
                    <a:lnB w="12700" cmpd="sng">
                      <a:noFill/>
                      <a:prstDash val="solid"/>
                    </a:lnB>
                    <a:solidFill>
                      <a:srgbClr val="B4BCBE">
                        <a:alpha val="20000"/>
                      </a:srgbClr>
                    </a:solidFill>
                  </a:tcPr>
                </a:tc>
                <a:tc>
                  <a:txBody>
                    <a:bodyPr/>
                    <a:lstStyle/>
                    <a:p>
                      <a:r>
                        <a:rPr lang="en-GB" sz="1000">
                          <a:solidFill>
                            <a:schemeClr val="tx1">
                              <a:lumMod val="75000"/>
                              <a:lumOff val="25000"/>
                            </a:schemeClr>
                          </a:solidFill>
                          <a:effectLst/>
                        </a:rPr>
                        <a:t> </a:t>
                      </a:r>
                      <a:endParaRPr lang="en-GB" sz="10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68869" marR="87812" marT="87812" marB="87812">
                    <a:lnL w="19050" cap="flat" cmpd="sng" algn="ctr">
                      <a:solidFill>
                        <a:srgbClr val="FFFFFF"/>
                      </a:solid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1519326982"/>
                  </a:ext>
                </a:extLst>
              </a:tr>
              <a:tr h="833086">
                <a:tc>
                  <a:txBody>
                    <a:bodyPr/>
                    <a:lstStyle/>
                    <a:p>
                      <a:r>
                        <a:rPr lang="en-GB" sz="1000" b="1">
                          <a:solidFill>
                            <a:schemeClr val="tx1">
                              <a:lumMod val="75000"/>
                              <a:lumOff val="25000"/>
                            </a:schemeClr>
                          </a:solidFill>
                          <a:effectLst/>
                        </a:rPr>
                        <a:t>Are there any further learning and development requirements?</a:t>
                      </a:r>
                    </a:p>
                    <a:p>
                      <a:r>
                        <a:rPr lang="en-GB" sz="1000" b="1">
                          <a:solidFill>
                            <a:schemeClr val="tx1">
                              <a:lumMod val="75000"/>
                              <a:lumOff val="25000"/>
                            </a:schemeClr>
                          </a:solidFill>
                          <a:effectLst/>
                        </a:rPr>
                        <a:t> </a:t>
                      </a:r>
                    </a:p>
                    <a:p>
                      <a:r>
                        <a:rPr lang="en-GB" sz="1000" b="1">
                          <a:solidFill>
                            <a:schemeClr val="tx1">
                              <a:lumMod val="75000"/>
                              <a:lumOff val="25000"/>
                            </a:schemeClr>
                          </a:solidFill>
                          <a:effectLst/>
                        </a:rPr>
                        <a:t> </a:t>
                      </a:r>
                    </a:p>
                    <a:p>
                      <a:r>
                        <a:rPr lang="en-GB" sz="1000" b="1">
                          <a:solidFill>
                            <a:schemeClr val="tx1">
                              <a:lumMod val="75000"/>
                              <a:lumOff val="25000"/>
                            </a:schemeClr>
                          </a:solidFill>
                          <a:effectLst/>
                        </a:rPr>
                        <a:t> </a:t>
                      </a:r>
                      <a:endParaRPr lang="en-GB" sz="10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68869" marR="87812" marT="87812" marB="87812">
                    <a:lnL w="12700" cmpd="sng">
                      <a:noFill/>
                      <a:prstDash val="solid"/>
                    </a:lnL>
                    <a:lnR w="19050" cap="flat" cmpd="sng" algn="ctr">
                      <a:solidFill>
                        <a:srgbClr val="FFFFFF"/>
                      </a:solidFill>
                      <a:prstDash val="solid"/>
                    </a:lnR>
                    <a:lnT w="12700" cmpd="sng">
                      <a:noFill/>
                      <a:prstDash val="solid"/>
                    </a:lnT>
                    <a:lnB w="12700" cmpd="sng">
                      <a:noFill/>
                      <a:prstDash val="solid"/>
                    </a:lnB>
                    <a:solidFill>
                      <a:srgbClr val="B4BCBE">
                        <a:alpha val="20000"/>
                      </a:srgbClr>
                    </a:solidFill>
                  </a:tcPr>
                </a:tc>
                <a:tc>
                  <a:txBody>
                    <a:bodyPr/>
                    <a:lstStyle/>
                    <a:p>
                      <a:r>
                        <a:rPr lang="en-GB" sz="1000">
                          <a:solidFill>
                            <a:schemeClr val="tx1">
                              <a:lumMod val="75000"/>
                              <a:lumOff val="25000"/>
                            </a:schemeClr>
                          </a:solidFill>
                          <a:effectLst/>
                        </a:rPr>
                        <a:t> </a:t>
                      </a:r>
                      <a:endParaRPr lang="en-GB" sz="10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68869" marR="87812" marT="87812" marB="87812">
                    <a:lnL w="19050" cap="flat" cmpd="sng" algn="ctr">
                      <a:solidFill>
                        <a:srgbClr val="FFFFFF"/>
                      </a:solid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2080124036"/>
                  </a:ext>
                </a:extLst>
              </a:tr>
              <a:tr h="833086">
                <a:tc>
                  <a:txBody>
                    <a:bodyPr/>
                    <a:lstStyle/>
                    <a:p>
                      <a:r>
                        <a:rPr lang="en-GB" sz="1000" b="1">
                          <a:solidFill>
                            <a:schemeClr val="tx1">
                              <a:lumMod val="75000"/>
                              <a:lumOff val="25000"/>
                            </a:schemeClr>
                          </a:solidFill>
                          <a:effectLst/>
                        </a:rPr>
                        <a:t>Are there any future career development opportunities and how could these be achieved? </a:t>
                      </a:r>
                    </a:p>
                    <a:p>
                      <a:r>
                        <a:rPr lang="en-GB" sz="1000" b="1">
                          <a:solidFill>
                            <a:schemeClr val="tx1">
                              <a:lumMod val="75000"/>
                              <a:lumOff val="25000"/>
                            </a:schemeClr>
                          </a:solidFill>
                          <a:effectLst/>
                        </a:rPr>
                        <a:t> </a:t>
                      </a:r>
                    </a:p>
                    <a:p>
                      <a:r>
                        <a:rPr lang="en-GB" sz="1000" b="1">
                          <a:solidFill>
                            <a:schemeClr val="tx1">
                              <a:lumMod val="75000"/>
                              <a:lumOff val="25000"/>
                            </a:schemeClr>
                          </a:solidFill>
                          <a:effectLst/>
                        </a:rPr>
                        <a:t> </a:t>
                      </a:r>
                      <a:endParaRPr lang="en-GB" sz="1000" b="1">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68869" marR="87812" marT="87812" marB="87812">
                    <a:lnL w="12700" cmpd="sng">
                      <a:noFill/>
                      <a:prstDash val="solid"/>
                    </a:lnL>
                    <a:lnR w="19050" cap="flat" cmpd="sng" algn="ctr">
                      <a:solidFill>
                        <a:srgbClr val="FFFFFF"/>
                      </a:solidFill>
                      <a:prstDash val="solid"/>
                    </a:lnR>
                    <a:lnT w="12700" cmpd="sng">
                      <a:noFill/>
                      <a:prstDash val="solid"/>
                    </a:lnT>
                    <a:lnB w="12700" cmpd="sng">
                      <a:noFill/>
                      <a:prstDash val="solid"/>
                    </a:lnB>
                    <a:solidFill>
                      <a:srgbClr val="B4BCBE">
                        <a:alpha val="20000"/>
                      </a:srgbClr>
                    </a:solidFill>
                  </a:tcPr>
                </a:tc>
                <a:tc>
                  <a:txBody>
                    <a:bodyPr/>
                    <a:lstStyle/>
                    <a:p>
                      <a:r>
                        <a:rPr lang="en-GB" sz="1000">
                          <a:solidFill>
                            <a:schemeClr val="tx1">
                              <a:lumMod val="75000"/>
                              <a:lumOff val="25000"/>
                            </a:schemeClr>
                          </a:solidFill>
                          <a:effectLst/>
                        </a:rPr>
                        <a:t> </a:t>
                      </a:r>
                      <a:endParaRPr lang="en-GB" sz="10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168869" marR="87812" marT="87812" marB="87812">
                    <a:lnL w="19050" cap="flat" cmpd="sng" algn="ctr">
                      <a:solidFill>
                        <a:srgbClr val="FFFFFF"/>
                      </a:solidFill>
                      <a:prstDash val="solid"/>
                    </a:lnL>
                    <a:lnR w="12700" cmpd="sng">
                      <a:noFill/>
                      <a:prstDash val="solid"/>
                    </a:lnR>
                    <a:lnT w="19050" cap="flat" cmpd="sng" algn="ctr">
                      <a:solidFill>
                        <a:srgbClr val="FFFFFF"/>
                      </a:solidFill>
                      <a:prstDash val="solid"/>
                    </a:lnT>
                    <a:lnB w="19050" cap="flat" cmpd="sng" algn="ctr">
                      <a:solidFill>
                        <a:srgbClr val="FFFFFF"/>
                      </a:solidFill>
                      <a:prstDash val="solid"/>
                    </a:lnB>
                    <a:solidFill>
                      <a:srgbClr val="B4BCBE">
                        <a:alpha val="34902"/>
                      </a:srgbClr>
                    </a:solidFill>
                  </a:tcPr>
                </a:tc>
                <a:extLst>
                  <a:ext uri="{0D108BD9-81ED-4DB2-BD59-A6C34878D82A}">
                    <a16:rowId xmlns:a16="http://schemas.microsoft.com/office/drawing/2014/main" val="2214616783"/>
                  </a:ext>
                </a:extLst>
              </a:tr>
            </a:tbl>
          </a:graphicData>
        </a:graphic>
      </p:graphicFrame>
    </p:spTree>
    <p:extLst>
      <p:ext uri="{BB962C8B-B14F-4D97-AF65-F5344CB8AC3E}">
        <p14:creationId xmlns:p14="http://schemas.microsoft.com/office/powerpoint/2010/main" val="3514464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a:extLst>
              <a:ext uri="{FF2B5EF4-FFF2-40B4-BE49-F238E27FC236}">
                <a16:creationId xmlns:a16="http://schemas.microsoft.com/office/drawing/2014/main" id="{CAACDAB4-230A-2D4A-9C2A-CFA48A01A9AF}"/>
              </a:ext>
            </a:extLst>
          </p:cNvPr>
          <p:cNvGraphicFramePr>
            <a:graphicFrameLocks noChangeAspect="1"/>
          </p:cNvGraphicFramePr>
          <p:nvPr>
            <p:extLst>
              <p:ext uri="{D42A27DB-BD31-4B8C-83A1-F6EECF244321}">
                <p14:modId xmlns:p14="http://schemas.microsoft.com/office/powerpoint/2010/main" val="3244161935"/>
              </p:ext>
            </p:extLst>
          </p:nvPr>
        </p:nvGraphicFramePr>
        <p:xfrm>
          <a:off x="1466850" y="628650"/>
          <a:ext cx="9258300" cy="5600700"/>
        </p:xfrm>
        <a:graphic>
          <a:graphicData uri="http://schemas.openxmlformats.org/presentationml/2006/ole">
            <mc:AlternateContent xmlns:mc="http://schemas.openxmlformats.org/markup-compatibility/2006">
              <mc:Choice xmlns:v="urn:schemas-microsoft-com:vml" Requires="v">
                <p:oleObj spid="_x0000_s12291" name="Document" r:id="rId3" imgW="9258300" imgH="5600700" progId="Word.Document.12">
                  <p:embed/>
                </p:oleObj>
              </mc:Choice>
              <mc:Fallback>
                <p:oleObj name="Document" r:id="rId3" imgW="9258300" imgH="5600700" progId="Word.Document.12">
                  <p:embed/>
                  <p:pic>
                    <p:nvPicPr>
                      <p:cNvPr id="0" name=""/>
                      <p:cNvPicPr/>
                      <p:nvPr/>
                    </p:nvPicPr>
                    <p:blipFill>
                      <a:blip r:embed="rId4"/>
                      <a:stretch>
                        <a:fillRect/>
                      </a:stretch>
                    </p:blipFill>
                    <p:spPr>
                      <a:xfrm>
                        <a:off x="1466850" y="628650"/>
                        <a:ext cx="9258300" cy="5600700"/>
                      </a:xfrm>
                      <a:prstGeom prst="rect">
                        <a:avLst/>
                      </a:prstGeom>
                    </p:spPr>
                  </p:pic>
                </p:oleObj>
              </mc:Fallback>
            </mc:AlternateContent>
          </a:graphicData>
        </a:graphic>
      </p:graphicFrame>
    </p:spTree>
    <p:extLst>
      <p:ext uri="{BB962C8B-B14F-4D97-AF65-F5344CB8AC3E}">
        <p14:creationId xmlns:p14="http://schemas.microsoft.com/office/powerpoint/2010/main" val="14291024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1414</Words>
  <Application>Microsoft Macintosh PowerPoint</Application>
  <PresentationFormat>Widescreen</PresentationFormat>
  <Paragraphs>188</Paragraphs>
  <Slides>9</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vt:lpstr>
      <vt:lpstr>Calibri</vt:lpstr>
      <vt:lpstr>Calibri Light</vt:lpstr>
      <vt:lpstr>Office Theme</vt:lpstr>
      <vt:lpstr>Document</vt:lpstr>
      <vt:lpstr>TA Continua &amp; Appraisals</vt:lpstr>
      <vt:lpstr>TA Continua </vt:lpstr>
      <vt:lpstr>Teaching Assistant Continua for Special Schools - The full set of TA Continua areas and the different descriptions that LSAs can self-assess themselves against.  Pedagogy P1 Refining Teaching  P1.1 Managing the Learning Environment  </vt:lpstr>
      <vt:lpstr>PowerPoint Presentation</vt:lpstr>
      <vt:lpstr>Summary Recording Sheet </vt:lpstr>
      <vt:lpstr> Spring Term - All teachers to hold appraisal meetings with their staff  </vt:lpstr>
      <vt:lpstr>Appraisal Documentation </vt:lpstr>
      <vt:lpstr>  Appraisal Pre-Review Form  This form can be used by the appraiser and appraisee to help them prepare for the Appraisal meeting.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 Continua &amp; Appraisals</dc:title>
  <dc:creator>Claire Gould</dc:creator>
  <cp:lastModifiedBy>Claire Gould</cp:lastModifiedBy>
  <cp:revision>1</cp:revision>
  <dcterms:created xsi:type="dcterms:W3CDTF">2021-12-02T21:11:03Z</dcterms:created>
  <dcterms:modified xsi:type="dcterms:W3CDTF">2021-12-15T10:21:37Z</dcterms:modified>
</cp:coreProperties>
</file>